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0" r:id="rId9"/>
    <p:sldId id="271" r:id="rId10"/>
    <p:sldId id="272" r:id="rId11"/>
    <p:sldId id="273" r:id="rId12"/>
    <p:sldId id="261" r:id="rId13"/>
    <p:sldId id="274" r:id="rId14"/>
    <p:sldId id="275" r:id="rId15"/>
    <p:sldId id="276" r:id="rId16"/>
    <p:sldId id="277" r:id="rId17"/>
    <p:sldId id="278" r:id="rId18"/>
    <p:sldId id="279" r:id="rId19"/>
    <p:sldId id="265" r:id="rId20"/>
    <p:sldId id="280" r:id="rId21"/>
    <p:sldId id="281" r:id="rId22"/>
    <p:sldId id="282" r:id="rId23"/>
    <p:sldId id="283" r:id="rId24"/>
    <p:sldId id="266" r:id="rId25"/>
    <p:sldId id="284" r:id="rId26"/>
    <p:sldId id="285" r:id="rId27"/>
    <p:sldId id="286" r:id="rId28"/>
    <p:sldId id="287" r:id="rId29"/>
    <p:sldId id="267" r:id="rId30"/>
    <p:sldId id="288" r:id="rId31"/>
    <p:sldId id="289" r:id="rId32"/>
    <p:sldId id="290" r:id="rId33"/>
    <p:sldId id="291" r:id="rId34"/>
    <p:sldId id="292" r:id="rId35"/>
    <p:sldId id="293" r:id="rId36"/>
    <p:sldId id="268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69" r:id="rId46"/>
    <p:sldId id="302" r:id="rId47"/>
    <p:sldId id="303" r:id="rId48"/>
    <p:sldId id="304" r:id="rId49"/>
    <p:sldId id="305" r:id="rId50"/>
    <p:sldId id="306" r:id="rId51"/>
  </p:sldIdLst>
  <p:sldSz cx="9601200" cy="12801600" type="A3"/>
  <p:notesSz cx="6858000" cy="9144000"/>
  <p:defaultTextStyle>
    <a:defPPr>
      <a:defRPr lang="pt-BR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 showGuides="1">
      <p:cViewPr varScale="1">
        <p:scale>
          <a:sx n="57" d="100"/>
          <a:sy n="57" d="100"/>
        </p:scale>
        <p:origin x="-2976" y="-84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13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E790-2A38-4CAC-8B86-1C5298CE0565}" type="datetimeFigureOut">
              <a:rPr lang="pt-BR" smtClean="0"/>
              <a:t>27/07/2025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FA0D-08E0-4696-B334-D8523EA119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89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7FA0D-08E0-4696-B334-D8523EA1193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65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0090" y="3976794"/>
            <a:ext cx="8161020" cy="274404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40180" y="7254240"/>
            <a:ext cx="6720840" cy="3271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6EBD-2DE0-4793-B2F5-7D7A619333FB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46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8FEA-9680-43E9-B03B-9E1F3D245680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9248" y="957158"/>
            <a:ext cx="2268616" cy="2038773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397" y="957158"/>
            <a:ext cx="6645831" cy="2038773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970-D91C-47ED-A871-64A8C3E7D592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87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F7E5-A36E-4FB1-AE39-EADBB5AB6A91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30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8429" y="8226214"/>
            <a:ext cx="8161020" cy="2542540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8429" y="5425865"/>
            <a:ext cx="8161020" cy="280034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4794-B2F7-4D47-A1B0-34AF1A340598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7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397" y="5576993"/>
            <a:ext cx="4457224" cy="1576789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20640" y="5576993"/>
            <a:ext cx="4457224" cy="1576789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D40D-55FC-4C37-B1EE-4FB5988CEDCB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70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0" y="2865544"/>
            <a:ext cx="4242197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" y="4059766"/>
            <a:ext cx="4242197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77277" y="2865544"/>
            <a:ext cx="4243864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77277" y="4059766"/>
            <a:ext cx="4243864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0788-0B68-4CD5-B7E4-64330182DBD8}" type="datetime1">
              <a:rPr lang="pt-BR" smtClean="0"/>
              <a:t>27/07/2025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1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15FC-57F6-4057-BB3E-3C12A383C598}" type="datetime1">
              <a:rPr lang="pt-BR" smtClean="0"/>
              <a:t>27/07/2025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70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1639-AE0A-43F4-98AA-C7FBC3714ED1}" type="datetime1">
              <a:rPr lang="pt-BR" smtClean="0"/>
              <a:t>27/07/2025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40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509693"/>
            <a:ext cx="3158729" cy="21691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53802" y="509694"/>
            <a:ext cx="5367338" cy="10925811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80060" y="2678854"/>
            <a:ext cx="3158729" cy="8756651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60ED-F93C-4CF3-8EAC-DB8AD0F58757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59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1902" y="8961120"/>
            <a:ext cx="5760720" cy="105791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81902" y="1143847"/>
            <a:ext cx="5760720" cy="768096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81902" y="10019031"/>
            <a:ext cx="5760720" cy="1502409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24B0-5A5C-4E6C-9889-F7B432C05DD9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15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0" y="2987041"/>
            <a:ext cx="8641080" cy="8448464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80060" y="11865187"/>
            <a:ext cx="22402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E96B6-8B17-4C0D-9CDD-5FC937CBFC4F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80410" y="11865187"/>
            <a:ext cx="30403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880860" y="11865187"/>
            <a:ext cx="22402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:8080/h2-conso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AguiarCode/prompts-recipe-to-create-a-ebook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leomatiazz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8080/api/o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95944" y="0"/>
            <a:ext cx="9865096" cy="12953528"/>
          </a:xfrm>
          <a:prstGeom prst="rect">
            <a:avLst/>
          </a:prstGeom>
          <a:solidFill>
            <a:srgbClr val="01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Leo\Downloads\jed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161"/>
            <a:ext cx="9601200" cy="9577064"/>
          </a:xfrm>
          <a:prstGeom prst="rect">
            <a:avLst/>
          </a:prstGeom>
          <a:noFill/>
          <a:ln>
            <a:solidFill>
              <a:srgbClr val="0123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o\Downloads\spring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423"/>
          <a:stretch/>
        </p:blipFill>
        <p:spPr bwMode="auto">
          <a:xfrm>
            <a:off x="4050280" y="208112"/>
            <a:ext cx="1447850" cy="1368152"/>
          </a:xfrm>
          <a:prstGeom prst="rect">
            <a:avLst/>
          </a:prstGeom>
          <a:noFill/>
          <a:effectLst>
            <a:glow rad="228600">
              <a:schemeClr val="accent3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Leo\Downloads\spring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09"/>
          <a:stretch/>
        </p:blipFill>
        <p:spPr bwMode="auto">
          <a:xfrm>
            <a:off x="3425790" y="11585376"/>
            <a:ext cx="2696829" cy="936103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0" y="10393761"/>
            <a:ext cx="9601199" cy="107721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DE PADAWAN A JEDI</a:t>
            </a:r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</a:rPr>
              <a:t>:</a:t>
            </a:r>
          </a:p>
          <a:p>
            <a:pPr algn="ctr"/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DOMINANDO A ARTE DO</a:t>
            </a:r>
            <a:endParaRPr lang="pt-BR" sz="32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8BIT WOND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0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Usando </a:t>
            </a:r>
            <a:r>
              <a:rPr lang="pt-BR" sz="4400" dirty="0" err="1" smtClean="0">
                <a:latin typeface="Impact" pitchFamily="34" charset="0"/>
              </a:rPr>
              <a:t>DevTools</a:t>
            </a:r>
            <a:r>
              <a:rPr lang="pt-BR" sz="4400" dirty="0" smtClean="0">
                <a:latin typeface="Impact" pitchFamily="34" charset="0"/>
              </a:rPr>
              <a:t> para atualização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DevTools</a:t>
            </a:r>
            <a:r>
              <a:rPr lang="pt-BR" sz="2400" dirty="0"/>
              <a:t> permite recarregar o </a:t>
            </a:r>
            <a:r>
              <a:rPr lang="pt-BR" sz="2400" dirty="0" err="1"/>
              <a:t>app</a:t>
            </a:r>
            <a:r>
              <a:rPr lang="pt-BR" sz="2400" dirty="0"/>
              <a:t> automaticamente ao </a:t>
            </a:r>
            <a:r>
              <a:rPr lang="pt-BR" sz="2400" dirty="0" smtClean="0"/>
              <a:t>salvar, sem reinicialização. </a:t>
            </a:r>
            <a:r>
              <a:rPr lang="pt-BR" sz="2400" dirty="0"/>
              <a:t>Adicione no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pom.xml</a:t>
            </a:r>
            <a:r>
              <a:rPr lang="pt-BR" sz="2400" dirty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b="1" dirty="0" smtClean="0"/>
              <a:t>Vantagens</a:t>
            </a:r>
            <a:r>
              <a:rPr lang="pt-BR" sz="2400" b="1" dirty="0"/>
              <a:t>:</a:t>
            </a:r>
            <a:endParaRPr lang="pt-BR" sz="2400" dirty="0"/>
          </a:p>
          <a:p>
            <a:r>
              <a:rPr lang="pt-BR" sz="2400" dirty="0"/>
              <a:t>Atualização automática ao editar o código</a:t>
            </a:r>
          </a:p>
          <a:p>
            <a:r>
              <a:rPr lang="pt-BR" sz="2400" dirty="0"/>
              <a:t>Melhor </a:t>
            </a:r>
            <a:r>
              <a:rPr lang="pt-BR" sz="2400" dirty="0" smtClean="0"/>
              <a:t>produtividade</a:t>
            </a:r>
            <a:endParaRPr lang="pt-BR" sz="2400" dirty="0"/>
          </a:p>
          <a:p>
            <a:pPr marL="0" indent="0">
              <a:buNone/>
            </a:pPr>
            <a:r>
              <a:rPr lang="pt-BR" sz="2400" dirty="0"/>
              <a:t>Reinicie o projeto uma vez após instalar.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Salvou, atualizou – desenvolvimento em tempo real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10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441" y="3827582"/>
            <a:ext cx="8034318" cy="357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Empacotando e executando com .</a:t>
            </a:r>
            <a:r>
              <a:rPr lang="pt-BR" sz="4400" dirty="0" err="1" smtClean="0">
                <a:latin typeface="Impact" pitchFamily="34" charset="0"/>
              </a:rPr>
              <a:t>jar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Você pode gerar um </a:t>
            </a:r>
            <a:r>
              <a:rPr lang="pt-BR" sz="2400" i="1" dirty="0"/>
              <a:t>.</a:t>
            </a:r>
            <a:r>
              <a:rPr lang="pt-BR" sz="2400" i="1" dirty="0" err="1"/>
              <a:t>jar</a:t>
            </a:r>
            <a:r>
              <a:rPr lang="pt-BR" sz="2400" i="1" dirty="0"/>
              <a:t> </a:t>
            </a:r>
            <a:r>
              <a:rPr lang="pt-BR" sz="2400" dirty="0"/>
              <a:t>(Java </a:t>
            </a:r>
            <a:r>
              <a:rPr lang="pt-BR" sz="2400" dirty="0" err="1"/>
              <a:t>ARchive</a:t>
            </a:r>
            <a:r>
              <a:rPr lang="pt-BR" sz="2400" dirty="0"/>
              <a:t>) para rodar seu projeto fora do IDE:</a:t>
            </a:r>
          </a:p>
          <a:p>
            <a:pPr marL="0" indent="0">
              <a:buNone/>
            </a:pPr>
            <a:r>
              <a:rPr lang="pt-BR" sz="2400" dirty="0"/>
              <a:t>No terminal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Depois, rode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app</a:t>
            </a:r>
            <a:r>
              <a:rPr lang="pt-BR" sz="2400" dirty="0"/>
              <a:t> sobe como se estivesse no IDE, pronto para </a:t>
            </a:r>
            <a:r>
              <a:rPr lang="pt-BR" sz="2400" dirty="0" err="1"/>
              <a:t>deploy</a:t>
            </a:r>
            <a:r>
              <a:rPr lang="pt-BR" sz="2400" dirty="0"/>
              <a:t>!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Levando </a:t>
            </a:r>
            <a:r>
              <a:rPr lang="pt-BR" sz="3200" dirty="0"/>
              <a:t>sua aplicação </a:t>
            </a:r>
            <a:r>
              <a:rPr lang="pt-BR" sz="3200" dirty="0" smtClean="0"/>
              <a:t>para </a:t>
            </a:r>
            <a:r>
              <a:rPr lang="pt-BR" sz="3200" dirty="0"/>
              <a:t>produção (ou outro computador)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</a:t>
            </a:r>
            <a:r>
              <a:rPr lang="pt-BR" sz="2400" dirty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8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11</a:t>
            </a:fld>
            <a:endParaRPr lang="pt-BR"/>
          </a:p>
        </p:txBody>
      </p:sp>
      <p:pic>
        <p:nvPicPr>
          <p:cNvPr id="4101" name="Picture 5" descr="C:\Users\Leo\Downloads\b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8" y="4240560"/>
            <a:ext cx="66967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eo\Downloads\bash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8" y="7480920"/>
            <a:ext cx="669674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367952"/>
            <a:ext cx="9865095" cy="132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Persistência De Dados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com</a:t>
            </a:r>
            <a: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/>
            </a:r>
            <a:b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Spring Data JPA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2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0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Conectando a um banco de dados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facilita a conexão com bancos como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pt-BR" sz="2400" dirty="0"/>
              <a:t>,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  <a:r>
              <a:rPr lang="pt-BR" sz="2400" dirty="0"/>
              <a:t> ou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H2 (memória). </a:t>
            </a:r>
            <a:r>
              <a:rPr lang="pt-BR" sz="2400" dirty="0"/>
              <a:t>Tudo que você precisa é configurar o </a:t>
            </a:r>
            <a:r>
              <a:rPr lang="pt-BR" sz="2400" dirty="0" err="1"/>
              <a:t>application.properties</a:t>
            </a:r>
            <a:r>
              <a:rPr lang="pt-BR" sz="2400" dirty="0"/>
              <a:t>: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Dica: Para testes rápidos, use o H2: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Depois acesse: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http://localhost:8080/h2-console</a:t>
            </a:r>
            <a:endParaRPr lang="pt-B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Configurando o acesso ao seu banco em segundos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13</a:t>
            </a:fld>
            <a:endParaRPr lang="pt-BR"/>
          </a:p>
        </p:txBody>
      </p:sp>
      <p:pic>
        <p:nvPicPr>
          <p:cNvPr id="12291" name="Picture 3" descr="C:\Users\Leo\Downloads\proper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6" y="4240559"/>
            <a:ext cx="6192688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Leo\Downloads\properties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6" y="7552928"/>
            <a:ext cx="619268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entidades com @</a:t>
            </a:r>
            <a:r>
              <a:rPr lang="pt-BR" sz="4400" dirty="0" err="1" smtClean="0">
                <a:latin typeface="Impact" pitchFamily="34" charset="0"/>
              </a:rPr>
              <a:t>Entity</a:t>
            </a:r>
            <a:r>
              <a:rPr lang="pt-BR" sz="4400" dirty="0" smtClean="0">
                <a:latin typeface="Impact" pitchFamily="34" charset="0"/>
              </a:rPr>
              <a:t> e @Id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Cada tabela no banco pode ser representada por uma classe com a anotação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</a:t>
            </a:r>
            <a:r>
              <a:rPr lang="pt-BR" sz="2400" dirty="0"/>
              <a:t>. Use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@Id </a:t>
            </a:r>
            <a:r>
              <a:rPr lang="pt-BR" sz="2400" dirty="0"/>
              <a:t>para definir a chave primária.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GeneratedValue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permite que o banco gere o ID automaticamente.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Modelando suas tabelas com classes Java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14</a:t>
            </a:fld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703" y="4114397"/>
            <a:ext cx="7517791" cy="457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4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Salvando e consultando dados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Crie um repositório que herda </a:t>
            </a:r>
            <a:r>
              <a:rPr lang="pt-BR" sz="2400" i="1" dirty="0" err="1"/>
              <a:t>JpaRepository</a:t>
            </a:r>
            <a:r>
              <a:rPr lang="pt-BR" sz="2400" dirty="0"/>
              <a:t> e o Spring gera todos os métodos padrão (CRUD) para você.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No </a:t>
            </a:r>
            <a:r>
              <a:rPr lang="pt-BR" sz="2400" dirty="0" err="1"/>
              <a:t>controller</a:t>
            </a:r>
            <a:r>
              <a:rPr lang="pt-BR" sz="2400" dirty="0"/>
              <a:t>, você pode salvar e buscar usuários: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CRUD automático sem escrever SQL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15</a:t>
            </a:fld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184" y="4096544"/>
            <a:ext cx="734481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0295" y="6544816"/>
            <a:ext cx="617680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Usando relacionamentos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Você pode criar relações entre tabelas com anotações como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ManyToOne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OneToMany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b="1" dirty="0"/>
              <a:t>Exemplo: Um usuário pode ter vários </a:t>
            </a:r>
            <a:r>
              <a:rPr lang="pt-BR" sz="2400" b="1" dirty="0" smtClean="0"/>
              <a:t>pedidos -&gt;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OBS: Lembre-se </a:t>
            </a:r>
            <a:r>
              <a:rPr lang="pt-BR" sz="2400" dirty="0"/>
              <a:t>de usar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mappedBy</a:t>
            </a:r>
            <a:r>
              <a:rPr lang="pt-BR" sz="2400" dirty="0"/>
              <a:t> para indicar o lado que "possui" a relação.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Ligando suas entidades como no mundo real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16</a:t>
            </a:fld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4234729"/>
            <a:ext cx="6336704" cy="30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7264896"/>
            <a:ext cx="633670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5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Paginação e ordenação com </a:t>
            </a:r>
            <a:r>
              <a:rPr lang="pt-BR" sz="4400" dirty="0" err="1" smtClean="0">
                <a:latin typeface="Impact" pitchFamily="34" charset="0"/>
              </a:rPr>
              <a:t>Pageable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evitar retornar muitos registros de uma vez, use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Pageable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pode controlar a URL: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Isso </a:t>
            </a:r>
            <a:r>
              <a:rPr lang="pt-BR" sz="2400" dirty="0"/>
              <a:t>retorna os 5 primeiros usuários ordenados por nome crescente.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Devolvendo dados em partes, do jeito certo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17</a:t>
            </a:fld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268" y="3906594"/>
            <a:ext cx="5976664" cy="210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Leo\Downloads\b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44" y="6904856"/>
            <a:ext cx="597666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Paginação e ordenação com </a:t>
            </a:r>
            <a:r>
              <a:rPr lang="pt-BR" sz="4400" dirty="0" err="1" smtClean="0">
                <a:latin typeface="Impact" pitchFamily="34" charset="0"/>
              </a:rPr>
              <a:t>Pageable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 quiser configurar um valor padrão de paginação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Devolvendo dados em partes, do jeito certo</a:t>
            </a:r>
          </a:p>
          <a:p>
            <a:r>
              <a:rPr lang="pt-BR" sz="3200" dirty="0" smtClean="0">
                <a:latin typeface="+mj-lt"/>
              </a:rPr>
              <a:t>(</a:t>
            </a:r>
            <a:r>
              <a:rPr lang="pt-BR" sz="3200" dirty="0" err="1" smtClean="0">
                <a:latin typeface="+mj-lt"/>
              </a:rPr>
              <a:t>Pt</a:t>
            </a:r>
            <a:r>
              <a:rPr lang="pt-BR" sz="3200" dirty="0" smtClean="0">
                <a:latin typeface="+mj-lt"/>
              </a:rPr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18</a:t>
            </a:fld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144" y="4911134"/>
            <a:ext cx="8280920" cy="29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928"/>
            <a:ext cx="9769151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err="1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APIs</a:t>
            </a: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Reais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Boas Práticas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3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350" y="568152"/>
            <a:ext cx="9153850" cy="84758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Introdução – A Nova Aliança Spring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6104" y="2944416"/>
            <a:ext cx="4464496" cy="8448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700" b="1" dirty="0"/>
              <a:t>No vasto universo do desenvolvimento Java, construir aplicações modernas e eficientes nem sempre foi uma tarefa simples. Durante muito tempo, configurar ambientes, lidar com dependências e manter projetos organizados era um verdadeiro campo de batalha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Foi nesse cenário que surgiu o Spring Boot, uma poderosa ferramenta capaz de reduzir drasticamente a complexidade do desenvolvimento </a:t>
            </a:r>
            <a:r>
              <a:rPr lang="pt-BR" sz="1700" b="1" dirty="0" err="1"/>
              <a:t>backend</a:t>
            </a:r>
            <a:r>
              <a:rPr lang="pt-BR" sz="1700" b="1" dirty="0"/>
              <a:t> em Java, acelerando a criação de aplicações robustas e escaláveis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Este e-book é um guia prático para quem deseja dominar essa tecnologia, desde os fundamentos até o </a:t>
            </a:r>
            <a:r>
              <a:rPr lang="pt-BR" sz="1700" b="1" dirty="0" err="1"/>
              <a:t>deploy</a:t>
            </a:r>
            <a:r>
              <a:rPr lang="pt-BR" sz="1700" b="1" dirty="0"/>
              <a:t> em produção. A cada capítulo, você será conduzido por exemplos reais, boas práticas e conceitos explicados de forma simples e direta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Se você já conhece Java e quer transformar seu conhecimento em aplicações prontas para o mundo real, este material foi feito para você.</a:t>
            </a:r>
            <a:br>
              <a:rPr lang="pt-BR" sz="1700" b="1" dirty="0"/>
            </a:br>
            <a:r>
              <a:rPr lang="pt-BR" sz="1700" b="1" dirty="0"/>
              <a:t>Aperte o cinto. Sua jornada com o Spring Boot começa agora.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0120" y="1520717"/>
            <a:ext cx="912108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>
                <a:latin typeface="+mj-lt"/>
              </a:rPr>
              <a:t>Há muito tempo, em uma galáxia não tão distante...</a:t>
            </a:r>
            <a:endParaRPr lang="pt-BR" sz="3200" dirty="0">
              <a:latin typeface="+mj-lt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</a:t>
            </a:fld>
            <a:endParaRPr lang="pt-BR"/>
          </a:p>
        </p:txBody>
      </p:sp>
      <p:pic>
        <p:nvPicPr>
          <p:cNvPr id="9220" name="Picture 4" descr="C:\Users\Leo\Downloads\millen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267" y="2944416"/>
            <a:ext cx="4615853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Separando entidades de </a:t>
            </a:r>
            <a:r>
              <a:rPr lang="pt-BR" sz="4400" dirty="0" err="1" smtClean="0">
                <a:latin typeface="Impact" pitchFamily="34" charset="0"/>
              </a:rPr>
              <a:t>DTOs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Em </a:t>
            </a:r>
            <a:r>
              <a:rPr lang="pt-BR" sz="2400" dirty="0" err="1"/>
              <a:t>APIs</a:t>
            </a:r>
            <a:r>
              <a:rPr lang="pt-BR" sz="2400" dirty="0"/>
              <a:t> reais, é uma boa prática usar </a:t>
            </a:r>
            <a:r>
              <a:rPr lang="pt-BR" sz="2400" dirty="0" err="1"/>
              <a:t>DTOs</a:t>
            </a:r>
            <a:r>
              <a:rPr lang="pt-BR" sz="2400" dirty="0"/>
              <a:t> (Data </a:t>
            </a:r>
            <a:r>
              <a:rPr lang="pt-BR" sz="2400" dirty="0" err="1"/>
              <a:t>Transfer</a:t>
            </a:r>
            <a:r>
              <a:rPr lang="pt-BR" sz="2400" dirty="0"/>
              <a:t> </a:t>
            </a:r>
            <a:r>
              <a:rPr lang="pt-BR" sz="2400" dirty="0" err="1"/>
              <a:t>Objects</a:t>
            </a:r>
            <a:r>
              <a:rPr lang="pt-BR" sz="2400" dirty="0"/>
              <a:t>) para evitar expor diretamente as entidades do banco. Isso te dá mais controle sobre o que entra e sai da API.</a:t>
            </a:r>
          </a:p>
          <a:p>
            <a:pPr marL="0" indent="0">
              <a:buNone/>
            </a:pPr>
            <a:r>
              <a:rPr lang="pt-BR" sz="2400" b="1" dirty="0"/>
              <a:t>Exemplo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dirty="0" smtClean="0"/>
              <a:t>No </a:t>
            </a:r>
            <a:r>
              <a:rPr lang="pt-BR" sz="2400" dirty="0" err="1" smtClean="0"/>
              <a:t>Controller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Separar entidades de </a:t>
            </a:r>
            <a:r>
              <a:rPr lang="pt-BR" sz="2400" dirty="0" err="1"/>
              <a:t>DTOs</a:t>
            </a:r>
            <a:r>
              <a:rPr lang="pt-BR" sz="2400" dirty="0"/>
              <a:t> ajuda na validação, segurança e manutenção do código.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Mantenha seu modelo limpo e evite vazamentos de dados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20</a:t>
            </a:fld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288" y="4719983"/>
            <a:ext cx="5760640" cy="208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288" y="7835099"/>
            <a:ext cx="5760640" cy="24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Validando dados com </a:t>
            </a:r>
            <a:r>
              <a:rPr lang="pt-BR" sz="4400" dirty="0" err="1" smtClean="0">
                <a:latin typeface="Impact" pitchFamily="34" charset="0"/>
              </a:rPr>
              <a:t>Bean</a:t>
            </a:r>
            <a:r>
              <a:rPr lang="pt-BR" sz="4400" dirty="0" smtClean="0">
                <a:latin typeface="Impact" pitchFamily="34" charset="0"/>
              </a:rPr>
              <a:t> </a:t>
            </a:r>
            <a:r>
              <a:rPr lang="pt-BR" sz="4400" dirty="0" err="1" smtClean="0">
                <a:latin typeface="Impact" pitchFamily="34" charset="0"/>
              </a:rPr>
              <a:t>Validation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javax.validation</a:t>
            </a:r>
            <a:r>
              <a:rPr lang="pt-BR" sz="2400" dirty="0"/>
              <a:t>, você pode validar automaticamente os dados </a:t>
            </a:r>
            <a:r>
              <a:rPr lang="pt-BR" sz="2400" dirty="0" smtClean="0"/>
              <a:t>recebidos. </a:t>
            </a:r>
            <a:r>
              <a:rPr lang="pt-BR" sz="2400" b="1" dirty="0" smtClean="0"/>
              <a:t>Exemplo </a:t>
            </a:r>
            <a:r>
              <a:rPr lang="pt-BR" sz="2400" b="1" dirty="0"/>
              <a:t>com anotações no DTO:</a:t>
            </a: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dirty="0" smtClean="0"/>
              <a:t>No </a:t>
            </a:r>
            <a:r>
              <a:rPr lang="pt-BR" sz="2400" dirty="0" err="1" smtClean="0"/>
              <a:t>Controller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Erro de validação? O Spring devolve um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r>
              <a:rPr lang="pt-BR" sz="2400" dirty="0"/>
              <a:t> com as mensagens!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Garanta que só dados corretos entrem no seu sistema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21</a:t>
            </a:fld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1540" y="3808512"/>
            <a:ext cx="555811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226" y="7860952"/>
            <a:ext cx="6696743" cy="19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Tratando erros com @</a:t>
            </a:r>
            <a:r>
              <a:rPr lang="pt-BR" sz="4400" dirty="0" err="1" smtClean="0">
                <a:latin typeface="Impact" pitchFamily="34" charset="0"/>
              </a:rPr>
              <a:t>ControllerAdvice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Em vez de tratar erro a erro em cada </a:t>
            </a:r>
            <a:r>
              <a:rPr lang="pt-BR" sz="2400" dirty="0" err="1"/>
              <a:t>controller</a:t>
            </a:r>
            <a:r>
              <a:rPr lang="pt-BR" sz="2400" dirty="0"/>
              <a:t>, você pode capturar tudo em um lugar só com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ControllerAdvice</a:t>
            </a:r>
            <a:r>
              <a:rPr lang="pt-BR" sz="2400" dirty="0"/>
              <a:t>.</a:t>
            </a: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Agora, toda vez que um erro ocorrer, ele será tratado de forma padronizada e clara.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Centralize o tratamento de exceções de forma elegante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22</a:t>
            </a:fld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196" y="4409940"/>
            <a:ext cx="7272808" cy="450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Documentando sua API 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Swagger</a:t>
            </a:r>
            <a:r>
              <a:rPr lang="pt-BR" sz="2400" dirty="0"/>
              <a:t> (via </a:t>
            </a:r>
            <a:r>
              <a:rPr lang="pt-BR" sz="2400" dirty="0" err="1"/>
              <a:t>SpringDoc</a:t>
            </a:r>
            <a:r>
              <a:rPr lang="pt-BR" sz="2400" dirty="0"/>
              <a:t>) gera automaticamente uma interface para testar e entender os </a:t>
            </a:r>
            <a:r>
              <a:rPr lang="pt-BR" sz="2400" dirty="0" err="1"/>
              <a:t>endpoints</a:t>
            </a:r>
            <a:r>
              <a:rPr lang="pt-BR" sz="2400" dirty="0"/>
              <a:t> da sua </a:t>
            </a:r>
            <a:r>
              <a:rPr lang="pt-BR" sz="2400" dirty="0" smtClean="0"/>
              <a:t>API. Adicione </a:t>
            </a:r>
            <a:r>
              <a:rPr lang="pt-BR" sz="2400" dirty="0"/>
              <a:t>no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pom.xml</a:t>
            </a:r>
            <a:r>
              <a:rPr lang="pt-BR" sz="2400" dirty="0"/>
              <a:t>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Acesse no navegador:</a:t>
            </a: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localhost:8080/swagger-ui.html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 smtClean="0"/>
              <a:t>ou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swagger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-ui/index.html</a:t>
            </a:r>
            <a:r>
              <a:rPr lang="pt-BR" sz="2400" dirty="0"/>
              <a:t> (versões recentes</a:t>
            </a:r>
            <a:r>
              <a:rPr lang="pt-BR" sz="2400" dirty="0" smtClean="0"/>
              <a:t>)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verá uma tela interativa com todos os </a:t>
            </a:r>
            <a:r>
              <a:rPr lang="pt-BR" sz="2400" dirty="0" err="1"/>
              <a:t>endpoints</a:t>
            </a:r>
            <a:r>
              <a:rPr lang="pt-BR" sz="2400" dirty="0"/>
              <a:t> organizados, com exemplos de entrada e saída.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Útil </a:t>
            </a:r>
            <a:r>
              <a:rPr lang="pt-BR" sz="2400" dirty="0"/>
              <a:t>para desenvolvedores, </a:t>
            </a:r>
            <a:r>
              <a:rPr lang="pt-BR" sz="2400" dirty="0" err="1"/>
              <a:t>testers</a:t>
            </a:r>
            <a:r>
              <a:rPr lang="pt-BR" sz="2400" dirty="0"/>
              <a:t>, e até clientes que querem testar a API.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Deixe sua API navegável e compreensível com uma interface web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23</a:t>
            </a:fld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844" y="4213671"/>
            <a:ext cx="680151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0"/>
            <a:ext cx="9793088" cy="128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Segurança com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Spring Security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4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7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Sobre a autenticação e autorização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Autenticação é </a:t>
            </a:r>
            <a:r>
              <a:rPr lang="pt-BR" sz="2400" b="1" dirty="0"/>
              <a:t>quem você é</a:t>
            </a:r>
            <a:r>
              <a:rPr lang="pt-BR" sz="2400" dirty="0"/>
              <a:t>. Autorização é </a:t>
            </a:r>
            <a:r>
              <a:rPr lang="pt-BR" sz="2400" b="1" dirty="0"/>
              <a:t>o que você pode fazer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dirty="0"/>
              <a:t>Spring Security oferece uma estrutura completa para tratar as duas.</a:t>
            </a:r>
          </a:p>
          <a:p>
            <a:pPr marL="0" indent="0">
              <a:buNone/>
            </a:pPr>
            <a:r>
              <a:rPr lang="pt-BR" sz="2400" dirty="0"/>
              <a:t>Exemplo de configuração básica com autenticação em memória: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 ao acessar qualquer rota protegida, será necessário </a:t>
            </a:r>
            <a:r>
              <a:rPr lang="pt-BR" sz="2400" dirty="0" err="1"/>
              <a:t>login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Comece </a:t>
            </a:r>
            <a:r>
              <a:rPr lang="pt-BR" sz="2400" dirty="0"/>
              <a:t>testando com autenticação em memória antes de usar banco de dados.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Entendendo quem é você e o que pode fazer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18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25</a:t>
            </a:fld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4582539"/>
            <a:ext cx="6912768" cy="36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Protegendo rotas com </a:t>
            </a:r>
            <a:r>
              <a:rPr lang="pt-BR" sz="4400" dirty="0" err="1" smtClean="0">
                <a:latin typeface="Impact" pitchFamily="34" charset="0"/>
              </a:rPr>
              <a:t>roules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Você pode restringir o acesso a determinados </a:t>
            </a:r>
            <a:r>
              <a:rPr lang="pt-BR" sz="2400" dirty="0" err="1"/>
              <a:t>endpoints</a:t>
            </a:r>
            <a:r>
              <a:rPr lang="pt-BR" sz="2400" dirty="0"/>
              <a:t> com base nas roles (funções) dos usuários.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Exemplo de </a:t>
            </a:r>
            <a:r>
              <a:rPr lang="pt-BR" sz="2400" dirty="0" err="1" smtClean="0"/>
              <a:t>Controller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Assim</a:t>
            </a:r>
            <a:r>
              <a:rPr lang="pt-BR" sz="2400" dirty="0"/>
              <a:t>, você define claramente quem pode acessar o quê.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Controle o acesso a cada </a:t>
            </a:r>
            <a:r>
              <a:rPr lang="pt-BR" sz="3200" dirty="0" err="1"/>
              <a:t>endpoint</a:t>
            </a:r>
            <a:r>
              <a:rPr lang="pt-BR" sz="3200" dirty="0"/>
              <a:t> da API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26</a:t>
            </a:fld>
            <a:endParaRPr lang="pt-BR"/>
          </a:p>
        </p:txBody>
      </p:sp>
      <p:pic>
        <p:nvPicPr>
          <p:cNvPr id="23554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3808512"/>
            <a:ext cx="7056784" cy="34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7840960"/>
            <a:ext cx="7056784" cy="28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JWT: Autenticação com </a:t>
            </a:r>
            <a:r>
              <a:rPr lang="pt-BR" sz="4400" dirty="0" err="1" smtClean="0">
                <a:latin typeface="Impact" pitchFamily="34" charset="0"/>
              </a:rPr>
              <a:t>tokens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Autenticar com JWT (JSON Web </a:t>
            </a:r>
            <a:r>
              <a:rPr lang="pt-BR" sz="2400" dirty="0" err="1"/>
              <a:t>Tokens</a:t>
            </a:r>
            <a:r>
              <a:rPr lang="pt-BR" sz="2400" dirty="0"/>
              <a:t>) é ideal para </a:t>
            </a:r>
            <a:r>
              <a:rPr lang="pt-BR" sz="2400" dirty="0" err="1"/>
              <a:t>APIs</a:t>
            </a:r>
            <a:r>
              <a:rPr lang="pt-BR" sz="2400" dirty="0"/>
              <a:t> REST, pois evita sessões e facilita integrações com front-</a:t>
            </a:r>
            <a:r>
              <a:rPr lang="pt-BR" sz="2400" dirty="0" err="1"/>
              <a:t>ends</a:t>
            </a:r>
            <a:r>
              <a:rPr lang="pt-BR" sz="2400" dirty="0"/>
              <a:t> e mobile.</a:t>
            </a:r>
          </a:p>
          <a:p>
            <a:pPr marL="0" indent="0">
              <a:buNone/>
            </a:pPr>
            <a:r>
              <a:rPr lang="pt-BR" sz="2400" b="1" dirty="0"/>
              <a:t>Fluxo básico</a:t>
            </a:r>
            <a:r>
              <a:rPr lang="pt-BR" sz="2400" dirty="0"/>
              <a:t>:</a:t>
            </a:r>
          </a:p>
          <a:p>
            <a:pPr marL="457200" indent="-457200">
              <a:buAutoNum type="arabicPeriod"/>
            </a:pPr>
            <a:r>
              <a:rPr lang="pt-BR" sz="2400" dirty="0" smtClean="0"/>
              <a:t>Usuário </a:t>
            </a:r>
            <a:r>
              <a:rPr lang="pt-BR" sz="2400" dirty="0"/>
              <a:t>envia </a:t>
            </a:r>
            <a:r>
              <a:rPr lang="pt-BR" sz="2400" dirty="0" err="1"/>
              <a:t>login</a:t>
            </a:r>
            <a:r>
              <a:rPr lang="pt-BR" sz="2400" dirty="0"/>
              <a:t> e senha → recebe </a:t>
            </a:r>
            <a:r>
              <a:rPr lang="pt-BR" sz="2400" dirty="0" err="1"/>
              <a:t>token</a:t>
            </a:r>
            <a:r>
              <a:rPr lang="pt-BR" sz="2400" dirty="0"/>
              <a:t> </a:t>
            </a:r>
            <a:r>
              <a:rPr lang="pt-BR" sz="2400" dirty="0" smtClean="0"/>
              <a:t>JWT.</a:t>
            </a:r>
          </a:p>
          <a:p>
            <a:pPr marL="457200" indent="-457200">
              <a:buAutoNum type="arabicPeriod"/>
            </a:pPr>
            <a:r>
              <a:rPr lang="pt-BR" sz="2400" dirty="0" err="1" smtClean="0"/>
              <a:t>Frontend</a:t>
            </a:r>
            <a:r>
              <a:rPr lang="pt-BR" sz="2400" dirty="0" smtClean="0"/>
              <a:t> </a:t>
            </a:r>
            <a:r>
              <a:rPr lang="pt-BR" sz="2400" dirty="0"/>
              <a:t>envia esse </a:t>
            </a:r>
            <a:r>
              <a:rPr lang="pt-BR" sz="2400" dirty="0" err="1"/>
              <a:t>token</a:t>
            </a:r>
            <a:r>
              <a:rPr lang="pt-BR" sz="2400" dirty="0"/>
              <a:t> em cada </a:t>
            </a:r>
            <a:r>
              <a:rPr lang="pt-BR" sz="2400" dirty="0" smtClean="0"/>
              <a:t>requisição.3. </a:t>
            </a:r>
          </a:p>
          <a:p>
            <a:pPr marL="457200" indent="-457200">
              <a:buAutoNum type="arabicPeriod"/>
            </a:pPr>
            <a:r>
              <a:rPr lang="pt-BR" sz="2400" dirty="0" smtClean="0"/>
              <a:t>Back-</a:t>
            </a:r>
            <a:r>
              <a:rPr lang="pt-BR" sz="2400" dirty="0" err="1" smtClean="0"/>
              <a:t>end</a:t>
            </a:r>
            <a:r>
              <a:rPr lang="pt-BR" sz="2400" dirty="0" smtClean="0"/>
              <a:t> </a:t>
            </a:r>
            <a:r>
              <a:rPr lang="pt-BR" sz="2400" dirty="0"/>
              <a:t>valida o </a:t>
            </a:r>
            <a:r>
              <a:rPr lang="pt-BR" sz="2400" dirty="0" err="1"/>
              <a:t>token</a:t>
            </a:r>
            <a:r>
              <a:rPr lang="pt-BR" sz="2400" dirty="0"/>
              <a:t> antes de </a:t>
            </a:r>
            <a:r>
              <a:rPr lang="pt-BR" sz="2400" dirty="0" smtClean="0"/>
              <a:t>responder.4. 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Exemplo </a:t>
            </a:r>
            <a:r>
              <a:rPr lang="pt-BR" sz="2400" dirty="0"/>
              <a:t>do corpo do </a:t>
            </a:r>
            <a:r>
              <a:rPr lang="pt-BR" sz="2400" dirty="0" err="1"/>
              <a:t>token</a:t>
            </a:r>
            <a:r>
              <a:rPr lang="pt-BR" sz="2400" dirty="0"/>
              <a:t> JWT (de forma simplificada):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token</a:t>
            </a:r>
            <a:r>
              <a:rPr lang="pt-BR" sz="2400" dirty="0"/>
              <a:t> é assinado e não pode ser alterado sem invalidação.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Frameworks </a:t>
            </a:r>
            <a:r>
              <a:rPr lang="pt-BR" sz="2400" dirty="0"/>
              <a:t>como o spring-boot-starter-oauth2-resource-server ajudam na implementação.</a:t>
            </a:r>
          </a:p>
          <a:p>
            <a:pPr marL="0" indent="0">
              <a:buNone/>
            </a:pPr>
            <a:endParaRPr lang="pt-BR" sz="2400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Deixe sua API </a:t>
            </a:r>
            <a:r>
              <a:rPr lang="pt-BR" sz="3200" dirty="0" err="1"/>
              <a:t>stateless</a:t>
            </a:r>
            <a:r>
              <a:rPr lang="pt-BR" sz="3200" dirty="0"/>
              <a:t> com segurança moderna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27</a:t>
            </a:fld>
            <a:endParaRPr lang="pt-BR"/>
          </a:p>
        </p:txBody>
      </p:sp>
      <p:pic>
        <p:nvPicPr>
          <p:cNvPr id="24578" name="Picture 2" descr="C:\Users\Leo\Downloads\j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6544816"/>
            <a:ext cx="7128792" cy="34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0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Segurança extra: CORS e CSRF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pt-BR" sz="2400" b="1" dirty="0" smtClean="0"/>
              <a:t>CORS </a:t>
            </a:r>
            <a:r>
              <a:rPr lang="pt-BR" sz="2400" b="1" dirty="0"/>
              <a:t>(Cross-</a:t>
            </a:r>
            <a:r>
              <a:rPr lang="pt-BR" sz="2400" b="1" dirty="0" err="1"/>
              <a:t>Origin</a:t>
            </a:r>
            <a:r>
              <a:rPr lang="pt-BR" sz="2400" b="1" dirty="0"/>
              <a:t> </a:t>
            </a:r>
            <a:r>
              <a:rPr lang="pt-BR" sz="2400" b="1" dirty="0" err="1"/>
              <a:t>Resource</a:t>
            </a:r>
            <a:r>
              <a:rPr lang="pt-BR" sz="2400" b="1" dirty="0"/>
              <a:t> </a:t>
            </a:r>
            <a:r>
              <a:rPr lang="pt-BR" sz="2400" b="1" dirty="0" err="1"/>
              <a:t>Sharing</a:t>
            </a:r>
            <a:r>
              <a:rPr lang="pt-BR" sz="2400" b="1" dirty="0"/>
              <a:t>):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Controla quem pode consumir sua API em um navegador. Útil ao integrar com </a:t>
            </a:r>
            <a:r>
              <a:rPr lang="pt-BR" sz="2400" dirty="0" smtClean="0"/>
              <a:t>front-</a:t>
            </a:r>
            <a:r>
              <a:rPr lang="pt-BR" sz="2400" dirty="0" err="1" smtClean="0"/>
              <a:t>ends</a:t>
            </a:r>
            <a:r>
              <a:rPr lang="pt-BR" sz="2400" dirty="0" smtClean="0"/>
              <a:t> </a:t>
            </a:r>
            <a:r>
              <a:rPr lang="pt-BR" sz="2400" dirty="0"/>
              <a:t>hospedados em domínios diferentes</a:t>
            </a:r>
            <a:r>
              <a:rPr lang="pt-BR" sz="2400" dirty="0" smtClean="0"/>
              <a:t>.</a:t>
            </a:r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r>
              <a:rPr lang="pt-BR" sz="2400" b="1" dirty="0"/>
              <a:t>CSRF (Cross-Site </a:t>
            </a:r>
            <a:r>
              <a:rPr lang="pt-BR" sz="2400" b="1" dirty="0" err="1"/>
              <a:t>Request</a:t>
            </a:r>
            <a:r>
              <a:rPr lang="pt-BR" sz="2400" b="1" dirty="0"/>
              <a:t> </a:t>
            </a:r>
            <a:r>
              <a:rPr lang="pt-BR" sz="2400" b="1" dirty="0" err="1"/>
              <a:t>Forgery</a:t>
            </a:r>
            <a:r>
              <a:rPr lang="pt-BR" sz="2400" b="1" dirty="0"/>
              <a:t>):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É importante para </a:t>
            </a:r>
            <a:r>
              <a:rPr lang="pt-BR" sz="2400" dirty="0" err="1"/>
              <a:t>apps</a:t>
            </a:r>
            <a:r>
              <a:rPr lang="pt-BR" sz="2400" dirty="0"/>
              <a:t> web com </a:t>
            </a:r>
            <a:r>
              <a:rPr lang="pt-BR" sz="2400" dirty="0" smtClean="0"/>
              <a:t>sessão. Para </a:t>
            </a:r>
            <a:r>
              <a:rPr lang="pt-BR" sz="2400" dirty="0" err="1"/>
              <a:t>APIs</a:t>
            </a:r>
            <a:r>
              <a:rPr lang="pt-BR" sz="2400" dirty="0"/>
              <a:t> REST com JWT, normalmente desativamos</a:t>
            </a:r>
            <a:r>
              <a:rPr lang="pt-BR" sz="2400" dirty="0" smtClean="0"/>
              <a:t>:</a:t>
            </a:r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dirty="0"/>
              <a:t>Desative CSRF somente se sua API for </a:t>
            </a:r>
            <a:r>
              <a:rPr lang="pt-BR" sz="2400" dirty="0" err="1"/>
              <a:t>stateless</a:t>
            </a:r>
            <a:r>
              <a:rPr lang="pt-BR" sz="2400" dirty="0"/>
              <a:t> e usar </a:t>
            </a:r>
            <a:r>
              <a:rPr lang="pt-BR" sz="2400" dirty="0" err="1"/>
              <a:t>tokens</a:t>
            </a:r>
            <a:r>
              <a:rPr lang="pt-BR" sz="2400" dirty="0"/>
              <a:t> com autenticação.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Proteja sua API contra origens maliciosas e ataques invisíveis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28</a:t>
            </a:fld>
            <a:endParaRPr lang="pt-BR"/>
          </a:p>
        </p:txBody>
      </p:sp>
      <p:pic>
        <p:nvPicPr>
          <p:cNvPr id="25602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4456584"/>
            <a:ext cx="720080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8777065"/>
            <a:ext cx="720080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34480"/>
            <a:ext cx="9793088" cy="1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Testes 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Qualidade de Código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5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1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9793088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Fundamentos Iniciais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1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Testes unitários com </a:t>
            </a:r>
            <a:r>
              <a:rPr lang="pt-BR" sz="4400" dirty="0" err="1" smtClean="0">
                <a:latin typeface="Impact" pitchFamily="34" charset="0"/>
              </a:rPr>
              <a:t>JUnit</a:t>
            </a:r>
            <a:r>
              <a:rPr lang="pt-BR" sz="4400" dirty="0" smtClean="0">
                <a:latin typeface="Impact" pitchFamily="34" charset="0"/>
              </a:rPr>
              <a:t> e </a:t>
            </a:r>
            <a:r>
              <a:rPr lang="pt-BR" sz="4400" dirty="0" err="1" smtClean="0">
                <a:latin typeface="Impact" pitchFamily="34" charset="0"/>
              </a:rPr>
              <a:t>Mockito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Os </a:t>
            </a:r>
            <a:r>
              <a:rPr lang="pt-BR" sz="2400" b="1" dirty="0" smtClean="0"/>
              <a:t>testes unitários</a:t>
            </a:r>
            <a:r>
              <a:rPr lang="pt-BR" sz="2400" dirty="0" smtClean="0"/>
              <a:t> verificam se métodos individuais funcionam corretamente. No Spring Boot, usamos </a:t>
            </a:r>
            <a:r>
              <a:rPr lang="pt-BR" sz="2400" b="1" dirty="0" err="1" smtClean="0"/>
              <a:t>JUnit</a:t>
            </a:r>
            <a:r>
              <a:rPr lang="pt-BR" sz="2400" dirty="0" smtClean="0"/>
              <a:t> como framework de testes e </a:t>
            </a:r>
            <a:r>
              <a:rPr lang="pt-BR" sz="2400" b="1" dirty="0" err="1" smtClean="0"/>
              <a:t>Mockito</a:t>
            </a:r>
            <a:r>
              <a:rPr lang="pt-BR" sz="2400" dirty="0" smtClean="0"/>
              <a:t> para simular comportamentos de dependências. Exemplo real: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Vamos testar um serviço que calcula descontos: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 smtClean="0"/>
              <a:t>Testando com </a:t>
            </a:r>
            <a:r>
              <a:rPr lang="pt-BR" sz="2400" dirty="0" err="1" smtClean="0"/>
              <a:t>JUnit</a:t>
            </a:r>
            <a:r>
              <a:rPr lang="pt-BR" sz="2400" dirty="0" smtClean="0"/>
              <a:t>: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seus métodos sem depender de nada externo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30</a:t>
            </a:fld>
            <a:endParaRPr lang="pt-BR"/>
          </a:p>
        </p:txBody>
      </p:sp>
      <p:pic>
        <p:nvPicPr>
          <p:cNvPr id="26627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4960640"/>
            <a:ext cx="655272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7912968"/>
            <a:ext cx="655272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Testes unitários com </a:t>
            </a:r>
            <a:r>
              <a:rPr lang="pt-BR" sz="4400" dirty="0" err="1" smtClean="0">
                <a:latin typeface="Impact" pitchFamily="34" charset="0"/>
              </a:rPr>
              <a:t>JUnit</a:t>
            </a:r>
            <a:r>
              <a:rPr lang="pt-BR" sz="4400" dirty="0" smtClean="0">
                <a:latin typeface="Impact" pitchFamily="34" charset="0"/>
              </a:rPr>
              <a:t> e </a:t>
            </a:r>
            <a:r>
              <a:rPr lang="pt-BR" sz="4400" dirty="0" err="1" smtClean="0">
                <a:latin typeface="Impact" pitchFamily="34" charset="0"/>
              </a:rPr>
              <a:t>Mockito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Exemplo com </a:t>
            </a:r>
            <a:r>
              <a:rPr lang="pt-BR" sz="2400" b="1" dirty="0" err="1"/>
              <a:t>Mockito</a:t>
            </a:r>
            <a:r>
              <a:rPr lang="pt-BR" sz="2400" b="1" dirty="0"/>
              <a:t>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Suponha </a:t>
            </a:r>
            <a:r>
              <a:rPr lang="pt-BR" sz="2400" dirty="0"/>
              <a:t>que o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DescontoService</a:t>
            </a:r>
            <a:r>
              <a:rPr lang="pt-BR" sz="2400" dirty="0"/>
              <a:t> chame um repositório: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Teste 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Mockito</a:t>
            </a:r>
            <a:r>
              <a:rPr lang="pt-BR" sz="2400" dirty="0"/>
              <a:t>: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seus métodos sem depender de nada </a:t>
            </a:r>
            <a:r>
              <a:rPr lang="pt-BR" sz="3200" dirty="0" smtClean="0"/>
              <a:t>externo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31</a:t>
            </a:fld>
            <a:endParaRPr lang="pt-BR"/>
          </a:p>
        </p:txBody>
      </p:sp>
      <p:pic>
        <p:nvPicPr>
          <p:cNvPr id="27650" name="Picture 2" descr="C:\Users\Leo\Downloads\E-BOOK-FEITO-POR-LeoMatias.java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5" y="3880520"/>
            <a:ext cx="782976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Leo\Downloads\E-BOOK-FEITO-POR-LeoMatias.java (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1" y="7696944"/>
            <a:ext cx="7814806" cy="36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Testando </a:t>
            </a:r>
            <a:r>
              <a:rPr lang="pt-BR" sz="4400" dirty="0" err="1" smtClean="0">
                <a:latin typeface="Impact" pitchFamily="34" charset="0"/>
              </a:rPr>
              <a:t>controllers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@</a:t>
            </a:r>
            <a:r>
              <a:rPr lang="pt-BR" sz="2400" dirty="0" err="1"/>
              <a:t>WebMvcTest</a:t>
            </a:r>
            <a:r>
              <a:rPr lang="pt-BR" sz="2400" dirty="0"/>
              <a:t> permite testar os </a:t>
            </a:r>
            <a:r>
              <a:rPr lang="pt-BR" sz="2400" dirty="0" err="1"/>
              <a:t>controllers</a:t>
            </a:r>
            <a:r>
              <a:rPr lang="pt-BR" sz="2400" dirty="0"/>
              <a:t> isoladamente, sem carregar todo o contexto da aplicação. Junto 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MockMvc</a:t>
            </a:r>
            <a:r>
              <a:rPr lang="pt-BR" sz="2400" dirty="0"/>
              <a:t>, conseguimos simular requisições HTTP </a:t>
            </a:r>
            <a:r>
              <a:rPr lang="pt-BR" sz="2400" dirty="0" smtClean="0"/>
              <a:t>reais. </a:t>
            </a:r>
            <a:r>
              <a:rPr lang="pt-BR" sz="2400" b="1" dirty="0" smtClean="0"/>
              <a:t>Exemplo </a:t>
            </a:r>
            <a:r>
              <a:rPr lang="pt-BR" sz="2400" b="1" dirty="0"/>
              <a:t>real: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err="1" smtClean="0"/>
              <a:t>Controller</a:t>
            </a:r>
            <a:r>
              <a:rPr lang="pt-BR" sz="2400" dirty="0" smtClean="0"/>
              <a:t> </a:t>
            </a:r>
            <a:r>
              <a:rPr lang="pt-BR" sz="2400" dirty="0"/>
              <a:t>de cadastro de cliente: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a camada web sem precisar subir tudo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32</a:t>
            </a:fld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5176665"/>
            <a:ext cx="698477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Testando </a:t>
            </a:r>
            <a:r>
              <a:rPr lang="pt-BR" sz="4400" dirty="0" err="1" smtClean="0">
                <a:latin typeface="Impact" pitchFamily="34" charset="0"/>
              </a:rPr>
              <a:t>controllers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Teste com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MockMvc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Esse teste simula uma requisição </a:t>
            </a:r>
            <a:r>
              <a:rPr lang="pt-BR" sz="2400" b="1" dirty="0"/>
              <a:t>HTTP POST</a:t>
            </a:r>
            <a:r>
              <a:rPr lang="pt-BR" sz="2400" dirty="0"/>
              <a:t> e verifica se a resposta está correta — sem subir banco, serviços ou repositórios.</a:t>
            </a:r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a camada web sem precisar subir </a:t>
            </a:r>
            <a:r>
              <a:rPr lang="pt-BR" sz="3200" dirty="0" smtClean="0"/>
              <a:t>tudo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33</a:t>
            </a:fld>
            <a:endParaRPr lang="pt-BR"/>
          </a:p>
        </p:txBody>
      </p:sp>
      <p:pic>
        <p:nvPicPr>
          <p:cNvPr id="29698" name="Picture 2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72" y="3520480"/>
            <a:ext cx="770485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 de repositórios em memória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DataJpaTest</a:t>
            </a:r>
            <a:r>
              <a:rPr lang="pt-BR" sz="2400" dirty="0"/>
              <a:t> cria um ambiente de teste leve, usando banco de dados em memória (geralmente H2) e apenas os componentes do Spring Data JPA</a:t>
            </a:r>
            <a:r>
              <a:rPr lang="pt-BR" sz="2400" dirty="0" smtClean="0"/>
              <a:t>. Exemplo com repositório de cliente: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Testes reais de banco, sem depender do seu ambiente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34</a:t>
            </a:fld>
            <a:endParaRPr lang="pt-BR"/>
          </a:p>
        </p:txBody>
      </p:sp>
      <p:pic>
        <p:nvPicPr>
          <p:cNvPr id="30722" name="Picture 2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70" y="4312568"/>
            <a:ext cx="752386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 de repositórios em memória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Testando com banco em memória: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Esse tipo de teste é ótimo para garantir que suas consultas personalizadas funcionem de verdade.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Testes reais de banco, sem depender do seu </a:t>
            </a:r>
            <a:r>
              <a:rPr lang="pt-BR" sz="3200" dirty="0" smtClean="0"/>
              <a:t>ambiente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35</a:t>
            </a:fld>
            <a:endParaRPr lang="pt-BR"/>
          </a:p>
        </p:txBody>
      </p:sp>
      <p:pic>
        <p:nvPicPr>
          <p:cNvPr id="31746" name="Picture 2" descr="C:\Users\Leo\Downloads\E-BOOK-FEITO-POR-LeoMatias.java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2" y="3520480"/>
            <a:ext cx="8460940" cy="45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"/>
            <a:ext cx="9697144" cy="1287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err="1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Deploy</a:t>
            </a:r>
            <a: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/>
            </a:r>
            <a:b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Produção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6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5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Preparando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para produção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Antes de fazer o </a:t>
            </a:r>
            <a:r>
              <a:rPr lang="pt-BR" sz="2400" dirty="0" err="1"/>
              <a:t>deploy</a:t>
            </a:r>
            <a:r>
              <a:rPr lang="pt-BR" sz="2400" dirty="0"/>
              <a:t>, é essencial garantir que sua aplicação esteja pronta para produção. Isso inclui:</a:t>
            </a:r>
          </a:p>
          <a:p>
            <a:r>
              <a:rPr lang="pt-BR" sz="2400" dirty="0"/>
              <a:t>Uso do perfil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/>
              <a:t>Logs bem configurados</a:t>
            </a:r>
          </a:p>
          <a:p>
            <a:r>
              <a:rPr lang="pt-BR" sz="2400" dirty="0"/>
              <a:t>Banco de produção separado</a:t>
            </a:r>
          </a:p>
          <a:p>
            <a:r>
              <a:rPr lang="pt-BR" sz="2400" dirty="0"/>
              <a:t>Senhas e chaves sensíveis fora do código</a:t>
            </a:r>
          </a:p>
          <a:p>
            <a:pPr marL="0" indent="0">
              <a:buNone/>
            </a:pPr>
            <a:r>
              <a:rPr lang="pt-BR" sz="2400" dirty="0" smtClean="0"/>
              <a:t>Exemplo prático: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DICA: </a:t>
            </a:r>
            <a:r>
              <a:rPr lang="pt-BR" sz="2400" dirty="0"/>
              <a:t>Nunca use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pt-BR" sz="2400" dirty="0"/>
              <a:t> ou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pt-BR" sz="2400" dirty="0"/>
              <a:t> em produção no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ddl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-auto</a:t>
            </a:r>
            <a:r>
              <a:rPr lang="pt-BR" sz="2400" dirty="0"/>
              <a:t>. Prefira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validate</a:t>
            </a:r>
            <a:r>
              <a:rPr lang="pt-BR" sz="2400" dirty="0"/>
              <a:t> ou use </a:t>
            </a:r>
            <a:r>
              <a:rPr lang="pt-BR" sz="2400" dirty="0" err="1"/>
              <a:t>migrations</a:t>
            </a:r>
            <a:r>
              <a:rPr lang="pt-BR" sz="2400" dirty="0"/>
              <a:t> com </a:t>
            </a:r>
            <a:r>
              <a:rPr lang="pt-BR" sz="2400" dirty="0" err="1"/>
              <a:t>Flyway</a:t>
            </a:r>
            <a:r>
              <a:rPr lang="pt-BR" sz="2400" dirty="0"/>
              <a:t> ou </a:t>
            </a:r>
            <a:r>
              <a:rPr lang="pt-BR" sz="2400" dirty="0" err="1"/>
              <a:t>Liquibase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 </a:t>
            </a:r>
            <a:r>
              <a:rPr lang="pt-BR" sz="3200" dirty="0" err="1"/>
              <a:t>app</a:t>
            </a:r>
            <a:r>
              <a:rPr lang="pt-BR" sz="3200" dirty="0"/>
              <a:t> local para um serviço estável e confiável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37</a:t>
            </a:fld>
            <a:endParaRPr lang="pt-BR"/>
          </a:p>
        </p:txBody>
      </p:sp>
      <p:pic>
        <p:nvPicPr>
          <p:cNvPr id="1026" name="Picture 2" descr="C:\Users\Leo\Downloads\propert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" y="6112768"/>
            <a:ext cx="8596783" cy="33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perfis de ambiente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permite configurar diferentes ambientes usando o conceito de </a:t>
            </a:r>
            <a:r>
              <a:rPr lang="pt-BR" sz="2400" b="1" dirty="0"/>
              <a:t>"profiles"</a:t>
            </a:r>
            <a:r>
              <a:rPr lang="pt-BR" sz="2400" dirty="0"/>
              <a:t>. Você pode ter:</a:t>
            </a: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application-dev.properties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application-prod.properties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application-test.properties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2400" dirty="0"/>
              <a:t>E ativá-los assim: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Ou no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application.properties</a:t>
            </a:r>
            <a:r>
              <a:rPr lang="pt-BR" sz="2400" dirty="0" smtClean="0"/>
              <a:t> padrão: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Um </a:t>
            </a:r>
            <a:r>
              <a:rPr lang="pt-BR" sz="3200" dirty="0" err="1"/>
              <a:t>app</a:t>
            </a:r>
            <a:r>
              <a:rPr lang="pt-BR" sz="3200" dirty="0"/>
              <a:t>, múltiplos contextos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38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175" y="5942248"/>
            <a:ext cx="7344817" cy="172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192" y="8916171"/>
            <a:ext cx="7200800" cy="18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perfis de ambiente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Exemplo de uso condicional com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@Profile</a:t>
            </a:r>
            <a:r>
              <a:rPr lang="pt-BR" sz="2400" dirty="0"/>
              <a:t>: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Um </a:t>
            </a:r>
            <a:r>
              <a:rPr lang="pt-BR" sz="3200" dirty="0" err="1"/>
              <a:t>app</a:t>
            </a:r>
            <a:r>
              <a:rPr lang="pt-BR" sz="3200" dirty="0"/>
              <a:t>, múltiplos </a:t>
            </a:r>
            <a:r>
              <a:rPr lang="pt-BR" sz="3200" dirty="0" smtClean="0"/>
              <a:t>contextos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39</a:t>
            </a:fld>
            <a:endParaRPr lang="pt-BR"/>
          </a:p>
        </p:txBody>
      </p:sp>
      <p:pic>
        <p:nvPicPr>
          <p:cNvPr id="3074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" y="3391731"/>
            <a:ext cx="7632848" cy="31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" y="6904856"/>
            <a:ext cx="7632848" cy="34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3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>
                <a:latin typeface="Impact" pitchFamily="34" charset="0"/>
              </a:rPr>
              <a:t>O que é Spring Boot e por que usar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Spring Boot é um framework Java que facilita a criação de aplicações modernas, principalmente </a:t>
            </a:r>
            <a:r>
              <a:rPr lang="pt-BR" sz="2400" dirty="0" err="1" smtClean="0"/>
              <a:t>APIs</a:t>
            </a:r>
            <a:r>
              <a:rPr lang="pt-BR" sz="2400" dirty="0" smtClean="0"/>
              <a:t> web. Ele elimina configurações manuais do Spring tradicional, e já vem com um servidor embarcado, suporte a REST, segurança, persistência e muito mais.</a:t>
            </a:r>
          </a:p>
          <a:p>
            <a:pPr marL="0" indent="0">
              <a:buNone/>
            </a:pPr>
            <a:r>
              <a:rPr lang="pt-BR" sz="2400" b="1" dirty="0" smtClean="0"/>
              <a:t>Por que usar:</a:t>
            </a:r>
            <a:endParaRPr lang="pt-BR" sz="2400" dirty="0" smtClean="0"/>
          </a:p>
          <a:p>
            <a:r>
              <a:rPr lang="pt-BR" sz="2400" dirty="0" smtClean="0"/>
              <a:t>Evita configurações repetitivas</a:t>
            </a:r>
          </a:p>
          <a:p>
            <a:r>
              <a:rPr lang="pt-BR" sz="2400" dirty="0" smtClean="0"/>
              <a:t>Substitui arquivos XML por anotações Java</a:t>
            </a:r>
          </a:p>
          <a:p>
            <a:r>
              <a:rPr lang="pt-BR" sz="2400" dirty="0" smtClean="0"/>
              <a:t>Ideal para </a:t>
            </a:r>
            <a:r>
              <a:rPr lang="pt-BR" sz="2400" dirty="0" err="1" smtClean="0"/>
              <a:t>microserviços</a:t>
            </a:r>
            <a:r>
              <a:rPr lang="pt-BR" sz="2400" dirty="0" smtClean="0"/>
              <a:t> e </a:t>
            </a:r>
            <a:r>
              <a:rPr lang="pt-BR" sz="2400" dirty="0" err="1" smtClean="0"/>
              <a:t>APIs</a:t>
            </a:r>
            <a:r>
              <a:rPr lang="pt-BR" sz="2400" dirty="0" smtClean="0"/>
              <a:t> REST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Menos configuração, mais produtividade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2052" name="Picture 4" descr="C:\Users\Leo\Downloads\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4" y="7840961"/>
            <a:ext cx="828092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Monitoramento com o </a:t>
            </a:r>
            <a:r>
              <a:rPr lang="pt-BR" sz="4400" dirty="0" err="1" smtClean="0">
                <a:latin typeface="Impact" pitchFamily="34" charset="0"/>
              </a:rPr>
              <a:t>Actuator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b="1" dirty="0"/>
              <a:t>Spring Boot </a:t>
            </a:r>
            <a:r>
              <a:rPr lang="pt-BR" sz="2400" b="1" dirty="0" err="1"/>
              <a:t>Actuator</a:t>
            </a:r>
            <a:r>
              <a:rPr lang="pt-BR" sz="2400" dirty="0"/>
              <a:t> fornece </a:t>
            </a:r>
            <a:r>
              <a:rPr lang="pt-BR" sz="2400" dirty="0" err="1"/>
              <a:t>endpoints</a:t>
            </a:r>
            <a:r>
              <a:rPr lang="pt-BR" sz="2400" dirty="0"/>
              <a:t> para monitorar a saúde, métricas e status da aplicação</a:t>
            </a:r>
            <a:r>
              <a:rPr lang="pt-BR" sz="2400" dirty="0" smtClean="0"/>
              <a:t>. Então, habilitando-o: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 smtClean="0"/>
              <a:t>Alguns </a:t>
            </a:r>
            <a:r>
              <a:rPr lang="pt-BR" sz="2400" dirty="0" err="1" smtClean="0"/>
              <a:t>endpoints</a:t>
            </a:r>
            <a:r>
              <a:rPr lang="pt-BR" sz="2400" dirty="0" smtClean="0"/>
              <a:t> </a:t>
            </a:r>
            <a:r>
              <a:rPr lang="pt-BR" sz="2400" dirty="0"/>
              <a:t>comuns: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</a:t>
            </a:r>
            <a:r>
              <a:rPr lang="pt-BR" sz="2400" dirty="0"/>
              <a:t> → Verifica se o </a:t>
            </a:r>
            <a:r>
              <a:rPr lang="pt-BR" sz="2400" dirty="0" err="1"/>
              <a:t>app</a:t>
            </a:r>
            <a:r>
              <a:rPr lang="pt-BR" sz="2400" dirty="0"/>
              <a:t> está vivo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</a:t>
            </a:r>
            <a:r>
              <a:rPr lang="pt-BR" sz="2400" dirty="0"/>
              <a:t> → Mostra dados customizados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</a:t>
            </a:r>
            <a:r>
              <a:rPr lang="pt-BR" sz="2400" dirty="0"/>
              <a:t> → Coleta de métricas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Veja o que seu </a:t>
            </a:r>
            <a:r>
              <a:rPr lang="pt-BR" sz="3200" dirty="0" err="1"/>
              <a:t>app</a:t>
            </a:r>
            <a:r>
              <a:rPr lang="pt-BR" sz="3200" dirty="0"/>
              <a:t> está fazendo sem abrir o código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40</a:t>
            </a:fld>
            <a:endParaRPr lang="pt-BR"/>
          </a:p>
        </p:txBody>
      </p:sp>
      <p:pic>
        <p:nvPicPr>
          <p:cNvPr id="4098" name="Picture 2" descr="C:\Users\Leo\Downloads\x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3808512"/>
            <a:ext cx="712879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Monitoramento com o </a:t>
            </a:r>
            <a:r>
              <a:rPr lang="pt-BR" sz="4400" dirty="0" err="1" smtClean="0">
                <a:latin typeface="Impact" pitchFamily="34" charset="0"/>
              </a:rPr>
              <a:t>Actuator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Então, personalizando: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DICA: Você pode integrar o </a:t>
            </a:r>
            <a:r>
              <a:rPr lang="pt-BR" sz="2400" dirty="0" err="1"/>
              <a:t>Actuator</a:t>
            </a:r>
            <a:r>
              <a:rPr lang="pt-BR" sz="2400" dirty="0"/>
              <a:t> com </a:t>
            </a:r>
            <a:r>
              <a:rPr lang="pt-BR" sz="2400" b="1" dirty="0" err="1"/>
              <a:t>Prometheus</a:t>
            </a:r>
            <a:r>
              <a:rPr lang="pt-BR" sz="2400" dirty="0"/>
              <a:t>, </a:t>
            </a:r>
            <a:r>
              <a:rPr lang="pt-BR" sz="2400" b="1" dirty="0" err="1"/>
              <a:t>Grafana</a:t>
            </a:r>
            <a:r>
              <a:rPr lang="pt-BR" sz="2400" dirty="0"/>
              <a:t> e serviços como </a:t>
            </a:r>
            <a:r>
              <a:rPr lang="pt-BR" sz="2400" b="1" dirty="0"/>
              <a:t>New </a:t>
            </a:r>
            <a:r>
              <a:rPr lang="pt-BR" sz="2400" b="1" dirty="0" err="1"/>
              <a:t>Relic</a:t>
            </a:r>
            <a:r>
              <a:rPr lang="pt-BR" sz="2400" dirty="0"/>
              <a:t> ou </a:t>
            </a:r>
            <a:r>
              <a:rPr lang="pt-BR" sz="2400" b="1" dirty="0" err="1"/>
              <a:t>Datadog</a:t>
            </a:r>
            <a:r>
              <a:rPr lang="pt-BR" sz="2400" dirty="0"/>
              <a:t> para monitoramento avançado.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Veja o que seu </a:t>
            </a:r>
            <a:r>
              <a:rPr lang="pt-BR" sz="3200" dirty="0" err="1"/>
              <a:t>app</a:t>
            </a:r>
            <a:r>
              <a:rPr lang="pt-BR" sz="3200" dirty="0"/>
              <a:t> está fazendo sem abrir o </a:t>
            </a:r>
            <a:r>
              <a:rPr lang="pt-BR" sz="3200" dirty="0" smtClean="0"/>
              <a:t>código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41</a:t>
            </a:fld>
            <a:endParaRPr lang="pt-BR"/>
          </a:p>
        </p:txBody>
      </p:sp>
      <p:pic>
        <p:nvPicPr>
          <p:cNvPr id="10" name="Picture 3" descr="C:\Users\Leo\Downloads\proper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04" y="3448472"/>
            <a:ext cx="7128792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Containerizando</a:t>
            </a:r>
            <a:r>
              <a:rPr lang="pt-BR" sz="4400" dirty="0" smtClean="0">
                <a:latin typeface="Impact" pitchFamily="34" charset="0"/>
              </a:rPr>
              <a:t>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com o </a:t>
            </a:r>
            <a:r>
              <a:rPr lang="pt-BR" sz="4400" dirty="0" err="1" smtClean="0">
                <a:latin typeface="Impact" pitchFamily="34" charset="0"/>
              </a:rPr>
              <a:t>Docker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b="1" dirty="0" err="1"/>
              <a:t>Docker</a:t>
            </a:r>
            <a:r>
              <a:rPr lang="pt-BR" sz="2400" dirty="0"/>
              <a:t> permite empacotar sua aplicação com tudo que ela precisa para rodar, em qualquer ambiente</a:t>
            </a:r>
            <a:r>
              <a:rPr lang="pt-BR" sz="2400" dirty="0" smtClean="0"/>
              <a:t>. Criando um </a:t>
            </a:r>
            <a:r>
              <a:rPr lang="pt-BR" sz="2400" dirty="0" err="1" smtClean="0"/>
              <a:t>Dockerfile</a:t>
            </a:r>
            <a:r>
              <a:rPr lang="pt-BR" sz="2400" dirty="0" smtClean="0"/>
              <a:t> simples: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Build e execução: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Sua aplicação rodando </a:t>
            </a:r>
            <a:r>
              <a:rPr lang="pt-BR" sz="3200" dirty="0"/>
              <a:t>em qualquer lugar, sempre igual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CAPITULO</a:t>
            </a:r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 </a:t>
            </a:r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28</a:t>
            </a:r>
            <a:endParaRPr lang="pt-BR" sz="2400" dirty="0">
              <a:solidFill>
                <a:srgbClr val="01234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42</a:t>
            </a:fld>
            <a:endParaRPr lang="pt-BR"/>
          </a:p>
        </p:txBody>
      </p:sp>
      <p:pic>
        <p:nvPicPr>
          <p:cNvPr id="5122" name="Picture 2" descr="C:\Users\Leo\Downloads\docker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8" y="4024536"/>
            <a:ext cx="837696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o\Downloads\b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1" y="7696944"/>
            <a:ext cx="8034900" cy="33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eo\Downloads\Docker-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43"/>
          <a:stretch/>
        </p:blipFill>
        <p:spPr bwMode="auto">
          <a:xfrm>
            <a:off x="8689032" y="661197"/>
            <a:ext cx="792088" cy="7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Deploy</a:t>
            </a:r>
            <a:r>
              <a:rPr lang="pt-BR" sz="4400" dirty="0" smtClean="0">
                <a:latin typeface="Impact" pitchFamily="34" charset="0"/>
              </a:rPr>
              <a:t> na nuvem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Existem várias opções gratuitas e fáceis para </a:t>
            </a:r>
            <a:r>
              <a:rPr lang="pt-BR" sz="2400" dirty="0" err="1"/>
              <a:t>deploy</a:t>
            </a:r>
            <a:r>
              <a:rPr lang="pt-BR" sz="2400" dirty="0"/>
              <a:t> de </a:t>
            </a:r>
            <a:r>
              <a:rPr lang="pt-BR" sz="2400" dirty="0" err="1"/>
              <a:t>apps</a:t>
            </a:r>
            <a:r>
              <a:rPr lang="pt-BR" sz="2400" dirty="0"/>
              <a:t> Java. As mais </a:t>
            </a:r>
            <a:r>
              <a:rPr lang="pt-BR" sz="2400" dirty="0" smtClean="0"/>
              <a:t>populares são: </a:t>
            </a:r>
          </a:p>
          <a:p>
            <a:pPr>
              <a:buFont typeface="Wingdings"/>
              <a:buChar char="à"/>
            </a:pPr>
            <a:r>
              <a:rPr lang="pt-BR" sz="2400" b="1" dirty="0" smtClean="0">
                <a:sym typeface="Wingdings" pitchFamily="2" charset="2"/>
              </a:rPr>
              <a:t>Railway</a:t>
            </a:r>
          </a:p>
          <a:p>
            <a:r>
              <a:rPr lang="pt-BR" sz="2400" dirty="0"/>
              <a:t>Crie um projeto no Railway</a:t>
            </a:r>
          </a:p>
          <a:p>
            <a:r>
              <a:rPr lang="pt-BR" sz="2400" dirty="0"/>
              <a:t>Suba seu projeto no </a:t>
            </a:r>
            <a:r>
              <a:rPr lang="pt-BR" sz="2400" dirty="0" err="1"/>
              <a:t>GitHub</a:t>
            </a:r>
            <a:endParaRPr lang="pt-BR" sz="2400" dirty="0"/>
          </a:p>
          <a:p>
            <a:r>
              <a:rPr lang="pt-BR" sz="2400" dirty="0"/>
              <a:t>Conecte Railway ao seu repositório</a:t>
            </a:r>
          </a:p>
          <a:p>
            <a:r>
              <a:rPr lang="pt-BR" sz="2400" dirty="0"/>
              <a:t>Configure as variáveis de ambiente (como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SPRING_PROFILES_ACTIVE=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</a:t>
            </a:r>
            <a:r>
              <a:rPr lang="pt-BR" sz="2400" dirty="0"/>
              <a:t>)</a:t>
            </a:r>
          </a:p>
          <a:p>
            <a:r>
              <a:rPr lang="pt-BR" sz="2400" dirty="0"/>
              <a:t>Ele cuida do build e </a:t>
            </a:r>
            <a:r>
              <a:rPr lang="pt-BR" sz="2400" dirty="0" err="1"/>
              <a:t>deploy</a:t>
            </a:r>
            <a:r>
              <a:rPr lang="pt-BR" sz="2400" dirty="0"/>
              <a:t> pra você</a:t>
            </a:r>
          </a:p>
          <a:p>
            <a:pPr marL="0" indent="0">
              <a:buNone/>
            </a:pPr>
            <a:endParaRPr lang="pt-BR" sz="2400" b="1" dirty="0"/>
          </a:p>
          <a:p>
            <a:pPr>
              <a:buFont typeface="Wingdings"/>
              <a:buChar char="à"/>
            </a:pPr>
            <a:r>
              <a:rPr lang="pt-BR" sz="2400" b="1" dirty="0" smtClean="0">
                <a:sym typeface="Wingdings" pitchFamily="2" charset="2"/>
              </a:rPr>
              <a:t>Render</a:t>
            </a:r>
          </a:p>
          <a:p>
            <a:r>
              <a:rPr lang="pt-BR" sz="2400" dirty="0"/>
              <a:t>Ótimo para </a:t>
            </a:r>
            <a:r>
              <a:rPr lang="pt-BR" sz="2400" dirty="0" err="1"/>
              <a:t>APIs</a:t>
            </a:r>
            <a:r>
              <a:rPr lang="pt-BR" sz="2400" dirty="0"/>
              <a:t> com </a:t>
            </a:r>
            <a:r>
              <a:rPr lang="pt-BR" sz="2400" dirty="0" err="1"/>
              <a:t>Docker</a:t>
            </a:r>
            <a:endParaRPr lang="pt-BR" sz="2400" dirty="0"/>
          </a:p>
          <a:p>
            <a:r>
              <a:rPr lang="pt-BR" sz="2400" dirty="0"/>
              <a:t>Também pode usar Java direto com comandos personalizados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Publicando seu </a:t>
            </a:r>
            <a:r>
              <a:rPr lang="pt-BR" sz="3200" dirty="0" err="1"/>
              <a:t>app</a:t>
            </a:r>
            <a:r>
              <a:rPr lang="pt-BR" sz="3200" dirty="0"/>
              <a:t> de verdade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43</a:t>
            </a:fld>
            <a:endParaRPr lang="pt-BR"/>
          </a:p>
        </p:txBody>
      </p:sp>
      <p:pic>
        <p:nvPicPr>
          <p:cNvPr id="6146" name="Picture 2" descr="C:\Users\Leo\Downloads\railw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40" y="3844516"/>
            <a:ext cx="136815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o\Downloads\rend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45"/>
          <a:stretch/>
        </p:blipFill>
        <p:spPr bwMode="auto">
          <a:xfrm>
            <a:off x="6960840" y="6832848"/>
            <a:ext cx="154847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Leo\Downloads\bash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48" y="8708853"/>
            <a:ext cx="615610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Deploy</a:t>
            </a:r>
            <a:r>
              <a:rPr lang="pt-BR" sz="4400" dirty="0" smtClean="0">
                <a:latin typeface="Impact" pitchFamily="34" charset="0"/>
              </a:rPr>
              <a:t> na nuvem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/>
              <a:buChar char="à"/>
            </a:pPr>
            <a:r>
              <a:rPr lang="pt-BR" sz="2400" b="1" dirty="0" err="1" smtClean="0">
                <a:sym typeface="Wingdings" pitchFamily="2" charset="2"/>
              </a:rPr>
              <a:t>Heroku</a:t>
            </a:r>
            <a:r>
              <a:rPr lang="pt-BR" sz="2400" b="1" dirty="0" smtClean="0">
                <a:sym typeface="Wingdings" pitchFamily="2" charset="2"/>
              </a:rPr>
              <a:t> (com </a:t>
            </a:r>
            <a:r>
              <a:rPr lang="pt-BR" sz="2400" b="1" dirty="0" err="1" smtClean="0">
                <a:sym typeface="Wingdings" pitchFamily="2" charset="2"/>
              </a:rPr>
              <a:t>Docker</a:t>
            </a:r>
            <a:r>
              <a:rPr lang="pt-BR" sz="2400" b="1" dirty="0" smtClean="0">
                <a:sym typeface="Wingdings" pitchFamily="2" charset="2"/>
              </a:rPr>
              <a:t> ou JAR)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Variáveis de ambiente:</a:t>
            </a:r>
          </a:p>
          <a:p>
            <a:r>
              <a:rPr lang="pt-BR" sz="2400" dirty="0"/>
              <a:t>Todas essas plataformas permitem definir variáveis como</a:t>
            </a:r>
            <a:r>
              <a:rPr lang="pt-BR" sz="2400" dirty="0" smtClean="0"/>
              <a:t>:</a:t>
            </a:r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DICA: </a:t>
            </a:r>
            <a:r>
              <a:rPr lang="pt-BR" sz="2400" dirty="0"/>
              <a:t>Use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fly.io</a:t>
            </a:r>
            <a:r>
              <a:rPr lang="pt-BR" sz="2400" dirty="0"/>
              <a:t>,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Vercel</a:t>
            </a:r>
            <a:r>
              <a:rPr lang="pt-BR" sz="2400" dirty="0"/>
              <a:t> (</a:t>
            </a:r>
            <a:r>
              <a:rPr lang="pt-BR" sz="2400" dirty="0" err="1"/>
              <a:t>frontend</a:t>
            </a:r>
            <a:r>
              <a:rPr lang="pt-BR" sz="2400" dirty="0"/>
              <a:t>) ou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DigitalOcean</a:t>
            </a:r>
            <a:r>
              <a:rPr lang="pt-BR" sz="2400" dirty="0"/>
              <a:t> para opções mais profissionais e com controle total do ambiente.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Publicando seu </a:t>
            </a:r>
            <a:r>
              <a:rPr lang="pt-BR" sz="3200" dirty="0" err="1"/>
              <a:t>app</a:t>
            </a:r>
            <a:r>
              <a:rPr lang="pt-BR" sz="3200" dirty="0"/>
              <a:t> de </a:t>
            </a:r>
            <a:r>
              <a:rPr lang="pt-BR" sz="3200" dirty="0" smtClean="0"/>
              <a:t>verdade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44</a:t>
            </a:fld>
            <a:endParaRPr lang="pt-BR"/>
          </a:p>
        </p:txBody>
      </p:sp>
      <p:pic>
        <p:nvPicPr>
          <p:cNvPr id="7170" name="Picture 2" descr="C:\Users\Leo\Downloads\Heroku_logo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11"/>
          <a:stretch/>
        </p:blipFill>
        <p:spPr bwMode="auto">
          <a:xfrm>
            <a:off x="6729848" y="3592488"/>
            <a:ext cx="1728192" cy="13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eo\Downloads\bash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3376465"/>
            <a:ext cx="597666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Leo\Downloads\env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64" y="7336904"/>
            <a:ext cx="5680680" cy="31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9793088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Apêndices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Extras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EXTRA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8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Boas práticas em aplicações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Organização de </a:t>
            </a:r>
            <a:r>
              <a:rPr lang="pt-BR" sz="2400" b="1" dirty="0" smtClean="0"/>
              <a:t>pacotes é bastante </a:t>
            </a:r>
            <a:r>
              <a:rPr lang="pt-BR" sz="2400" b="1" dirty="0" err="1" smtClean="0"/>
              <a:t>essecial</a:t>
            </a:r>
            <a:r>
              <a:rPr lang="pt-BR" sz="2400" b="1" dirty="0" smtClean="0"/>
              <a:t> -&gt;</a:t>
            </a:r>
            <a:endParaRPr lang="pt-BR" sz="2400" b="1" dirty="0"/>
          </a:p>
          <a:p>
            <a:r>
              <a:rPr lang="pt-BR" sz="2400" dirty="0"/>
              <a:t>Use o padrão por domínio (e não apenas por tipo):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Aplique a injeção de dependência -&gt;</a:t>
            </a:r>
            <a:endParaRPr lang="pt-BR" sz="2400" b="1" dirty="0"/>
          </a:p>
          <a:p>
            <a:r>
              <a:rPr lang="pt-BR" sz="2400" dirty="0"/>
              <a:t>Prefira </a:t>
            </a:r>
            <a:r>
              <a:rPr lang="pt-BR" sz="2400" b="1" dirty="0"/>
              <a:t>construtores</a:t>
            </a:r>
            <a:r>
              <a:rPr lang="pt-BR" sz="2400" dirty="0"/>
              <a:t> ao invés de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Autowired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em atributos:</a:t>
            </a:r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Sobre </a:t>
            </a:r>
            <a:r>
              <a:rPr lang="pt-BR" sz="2400" b="1" dirty="0" err="1" smtClean="0"/>
              <a:t>DTOs</a:t>
            </a:r>
            <a:r>
              <a:rPr lang="pt-BR" sz="2400" b="1" dirty="0" smtClean="0"/>
              <a:t> </a:t>
            </a:r>
            <a:r>
              <a:rPr lang="pt-BR" sz="2400" b="1" dirty="0"/>
              <a:t>e </a:t>
            </a:r>
            <a:r>
              <a:rPr lang="pt-BR" sz="2400" b="1" dirty="0" smtClean="0"/>
              <a:t>validação -&gt;</a:t>
            </a:r>
            <a:endParaRPr lang="pt-BR" sz="2400" b="1" dirty="0"/>
          </a:p>
          <a:p>
            <a:r>
              <a:rPr lang="pt-BR" sz="2400" dirty="0"/>
              <a:t>Evite expor entidades diretamente. Use </a:t>
            </a:r>
            <a:r>
              <a:rPr lang="pt-BR" sz="2400" dirty="0" err="1"/>
              <a:t>DTOs</a:t>
            </a:r>
            <a:r>
              <a:rPr lang="pt-BR" sz="2400" dirty="0"/>
              <a:t> para entrada e saída.</a:t>
            </a:r>
          </a:p>
          <a:p>
            <a:r>
              <a:rPr lang="pt-BR" sz="2400" dirty="0"/>
              <a:t>Valide entradas com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pt-BR" sz="2400" dirty="0"/>
              <a:t>,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pt-BR" sz="2400" dirty="0"/>
              <a:t>, etc.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O que diferencia um código que funciona de um código que impressiona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46</a:t>
            </a:fld>
            <a:endParaRPr lang="pt-BR"/>
          </a:p>
        </p:txBody>
      </p:sp>
      <p:pic>
        <p:nvPicPr>
          <p:cNvPr id="8194" name="Picture 2" descr="C:\Users\Leo\Downloads\estrutu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9" y="3664496"/>
            <a:ext cx="516059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2657" y="7048872"/>
            <a:ext cx="5221873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Ferramentas úteis para o dia a dia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Uma seleção de ferramentas que economizam tempo, reduzem erros e aumentam sua produtividade no desenvolvimento com Spring Boot</a:t>
            </a:r>
            <a:r>
              <a:rPr lang="pt-BR" sz="2400" dirty="0" smtClean="0"/>
              <a:t>.</a:t>
            </a:r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b="1" dirty="0" smtClean="0"/>
              <a:t>TESTES</a:t>
            </a:r>
            <a:endParaRPr lang="pt-BR" sz="2400" b="1" dirty="0"/>
          </a:p>
          <a:p>
            <a:r>
              <a:rPr lang="pt-BR" sz="2400" b="1" dirty="0" err="1"/>
              <a:t>Testcontainers</a:t>
            </a:r>
            <a:r>
              <a:rPr lang="pt-BR" sz="2400" dirty="0"/>
              <a:t>: para rodar banco real em container durante testes</a:t>
            </a:r>
          </a:p>
          <a:p>
            <a:r>
              <a:rPr lang="pt-BR" sz="2400" b="1" dirty="0" err="1"/>
              <a:t>Postman</a:t>
            </a:r>
            <a:r>
              <a:rPr lang="pt-BR" sz="2400" dirty="0"/>
              <a:t> ou </a:t>
            </a:r>
            <a:r>
              <a:rPr lang="pt-BR" sz="2400" b="1" dirty="0" err="1"/>
              <a:t>Insomnia</a:t>
            </a:r>
            <a:r>
              <a:rPr lang="pt-BR" sz="2400" dirty="0"/>
              <a:t>: testar </a:t>
            </a:r>
            <a:r>
              <a:rPr lang="pt-BR" sz="2400" dirty="0" err="1"/>
              <a:t>endpoints</a:t>
            </a:r>
            <a:r>
              <a:rPr lang="pt-BR" sz="2400" dirty="0"/>
              <a:t> REST</a:t>
            </a:r>
          </a:p>
          <a:p>
            <a:r>
              <a:rPr lang="pt-BR" sz="2400" b="1" dirty="0" err="1"/>
              <a:t>Mockoon</a:t>
            </a:r>
            <a:r>
              <a:rPr lang="pt-BR" sz="2400" dirty="0"/>
              <a:t>: simular </a:t>
            </a:r>
            <a:r>
              <a:rPr lang="pt-BR" sz="2400" dirty="0" err="1"/>
              <a:t>APIs</a:t>
            </a:r>
            <a:r>
              <a:rPr lang="pt-BR" sz="2400" dirty="0"/>
              <a:t> </a:t>
            </a:r>
            <a:r>
              <a:rPr lang="pt-BR" sz="2400" dirty="0" smtClean="0"/>
              <a:t>externas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</a:t>
            </a:r>
            <a:r>
              <a:rPr lang="pt-BR" sz="2400" b="1" dirty="0" smtClean="0"/>
              <a:t> PRODUTIVIDADE</a:t>
            </a:r>
            <a:endParaRPr lang="pt-BR" sz="2400" b="1" dirty="0"/>
          </a:p>
          <a:p>
            <a:r>
              <a:rPr lang="pt-BR" sz="2400" b="1" dirty="0"/>
              <a:t>Spring Boot </a:t>
            </a:r>
            <a:r>
              <a:rPr lang="pt-BR" sz="2400" b="1" dirty="0" err="1"/>
              <a:t>DevTools</a:t>
            </a:r>
            <a:r>
              <a:rPr lang="pt-BR" sz="2400" dirty="0"/>
              <a:t>: </a:t>
            </a:r>
            <a:r>
              <a:rPr lang="pt-BR" sz="2400" dirty="0" err="1"/>
              <a:t>recarregamento</a:t>
            </a:r>
            <a:r>
              <a:rPr lang="pt-BR" sz="2400" dirty="0"/>
              <a:t> automático durante desenvolvimento</a:t>
            </a:r>
          </a:p>
          <a:p>
            <a:r>
              <a:rPr lang="pt-BR" sz="2400" b="1" dirty="0" err="1"/>
              <a:t>Lombok</a:t>
            </a:r>
            <a:r>
              <a:rPr lang="pt-BR" sz="2400" dirty="0"/>
              <a:t>: reduz </a:t>
            </a:r>
            <a:r>
              <a:rPr lang="pt-BR" sz="2400" dirty="0" err="1"/>
              <a:t>boilerplate</a:t>
            </a:r>
            <a:r>
              <a:rPr lang="pt-BR" sz="2400" dirty="0"/>
              <a:t> (@</a:t>
            </a:r>
            <a:r>
              <a:rPr lang="pt-BR" sz="2400" dirty="0" err="1"/>
              <a:t>Getter</a:t>
            </a:r>
            <a:r>
              <a:rPr lang="pt-BR" sz="2400" dirty="0"/>
              <a:t>, @</a:t>
            </a:r>
            <a:r>
              <a:rPr lang="pt-BR" sz="2400" dirty="0" err="1"/>
              <a:t>Builder</a:t>
            </a:r>
            <a:r>
              <a:rPr lang="pt-BR" sz="2400" dirty="0"/>
              <a:t>, @</a:t>
            </a:r>
            <a:r>
              <a:rPr lang="pt-BR" sz="2400" dirty="0" err="1"/>
              <a:t>AllArgsConstructor</a:t>
            </a:r>
            <a:r>
              <a:rPr lang="pt-BR" sz="2400" dirty="0"/>
              <a:t>)</a:t>
            </a:r>
          </a:p>
          <a:p>
            <a:r>
              <a:rPr lang="pt-BR" sz="2400" b="1" dirty="0"/>
              <a:t>Spring </a:t>
            </a:r>
            <a:r>
              <a:rPr lang="pt-BR" sz="2400" b="1" dirty="0" err="1"/>
              <a:t>Initializr</a:t>
            </a:r>
            <a:r>
              <a:rPr lang="pt-BR" sz="2400" dirty="0"/>
              <a:t>: https://start.spring.io – crie projetos </a:t>
            </a:r>
            <a:r>
              <a:rPr lang="pt-BR" sz="2400" dirty="0" smtClean="0"/>
              <a:t>rapidamente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b="1" dirty="0" smtClean="0"/>
              <a:t>MONITORAMENTO E LOG</a:t>
            </a:r>
            <a:endParaRPr lang="pt-BR" sz="2400" b="1" dirty="0"/>
          </a:p>
          <a:p>
            <a:r>
              <a:rPr lang="pt-BR" sz="2400" b="1" dirty="0"/>
              <a:t>Spring Boot </a:t>
            </a:r>
            <a:r>
              <a:rPr lang="pt-BR" sz="2400" b="1" dirty="0" err="1"/>
              <a:t>Admin</a:t>
            </a:r>
            <a:r>
              <a:rPr lang="pt-BR" sz="2400" dirty="0"/>
              <a:t>: painel visual para monitorar múltiplas instâncias</a:t>
            </a:r>
          </a:p>
          <a:p>
            <a:r>
              <a:rPr lang="pt-BR" sz="2400" b="1" dirty="0" err="1"/>
              <a:t>Logback</a:t>
            </a:r>
            <a:r>
              <a:rPr lang="pt-BR" sz="2400" dirty="0"/>
              <a:t> com ELK </a:t>
            </a:r>
            <a:r>
              <a:rPr lang="pt-BR" sz="2400" dirty="0" err="1"/>
              <a:t>Stack</a:t>
            </a:r>
            <a:r>
              <a:rPr lang="pt-BR" sz="2400" dirty="0"/>
              <a:t> (</a:t>
            </a:r>
            <a:r>
              <a:rPr lang="pt-BR" sz="2400" dirty="0" err="1"/>
              <a:t>Elasticsearch</a:t>
            </a:r>
            <a:r>
              <a:rPr lang="pt-BR" sz="2400" dirty="0"/>
              <a:t> + </a:t>
            </a:r>
            <a:r>
              <a:rPr lang="pt-BR" sz="2400" dirty="0" err="1"/>
              <a:t>Logstash</a:t>
            </a:r>
            <a:r>
              <a:rPr lang="pt-BR" sz="2400" dirty="0"/>
              <a:t> + </a:t>
            </a:r>
            <a:r>
              <a:rPr lang="pt-BR" sz="2400" dirty="0" err="1"/>
              <a:t>Kibana</a:t>
            </a:r>
            <a:r>
              <a:rPr lang="pt-BR" sz="2400" dirty="0"/>
              <a:t>)</a:t>
            </a:r>
          </a:p>
          <a:p>
            <a:r>
              <a:rPr lang="pt-BR" sz="2400" b="1" dirty="0" err="1"/>
              <a:t>Actuator</a:t>
            </a:r>
            <a:r>
              <a:rPr lang="pt-BR" sz="2400" b="1" dirty="0"/>
              <a:t> + </a:t>
            </a:r>
            <a:r>
              <a:rPr lang="pt-BR" sz="2400" b="1" dirty="0" err="1"/>
              <a:t>Prometheus</a:t>
            </a:r>
            <a:r>
              <a:rPr lang="pt-BR" sz="2400" b="1" dirty="0"/>
              <a:t> + </a:t>
            </a:r>
            <a:r>
              <a:rPr lang="pt-BR" sz="2400" b="1" dirty="0" err="1"/>
              <a:t>Grafana</a:t>
            </a:r>
            <a:r>
              <a:rPr lang="pt-BR" sz="2400" dirty="0"/>
              <a:t> para métrica e alertas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Superpoderes para desenvolvedores Spring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1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Próximos passos para a glória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Um guia de especialização contínua para quem quer se destacar no mercado com conhecimento técnico aprofundado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/>
              <a:t>► </a:t>
            </a:r>
            <a:r>
              <a:rPr lang="pt-BR" sz="2400" b="1" dirty="0" smtClean="0"/>
              <a:t>1</a:t>
            </a:r>
            <a:r>
              <a:rPr lang="pt-BR" sz="2400" b="1" dirty="0"/>
              <a:t>. Domine segurança com Spring Security</a:t>
            </a:r>
          </a:p>
          <a:p>
            <a:r>
              <a:rPr lang="pt-BR" sz="2400" dirty="0"/>
              <a:t>Autenticação com JWT</a:t>
            </a:r>
          </a:p>
          <a:p>
            <a:r>
              <a:rPr lang="pt-BR" sz="2400" dirty="0"/>
              <a:t>OAuth2 e </a:t>
            </a:r>
            <a:r>
              <a:rPr lang="pt-BR" sz="2400" dirty="0" err="1"/>
              <a:t>login</a:t>
            </a:r>
            <a:r>
              <a:rPr lang="pt-BR" sz="2400" dirty="0"/>
              <a:t> social</a:t>
            </a:r>
          </a:p>
          <a:p>
            <a:r>
              <a:rPr lang="pt-BR" sz="2400" dirty="0"/>
              <a:t>RBAC (controle de acesso por papéis</a:t>
            </a:r>
            <a:r>
              <a:rPr lang="pt-BR" sz="2400" dirty="0" smtClean="0"/>
              <a:t>)</a:t>
            </a:r>
          </a:p>
          <a:p>
            <a:pPr marL="0" indent="0">
              <a:buNone/>
            </a:pPr>
            <a:r>
              <a:rPr lang="pt-BR" sz="2400" b="1" dirty="0" smtClean="0"/>
              <a:t>► 2. Aprenda sobre arquitetura avançada</a:t>
            </a:r>
          </a:p>
          <a:p>
            <a:r>
              <a:rPr lang="pt-BR" sz="2400" dirty="0" err="1" smtClean="0"/>
              <a:t>Microsserviços</a:t>
            </a:r>
            <a:r>
              <a:rPr lang="pt-BR" sz="2400" dirty="0" smtClean="0"/>
              <a:t> </a:t>
            </a:r>
            <a:r>
              <a:rPr lang="pt-BR" sz="2400" dirty="0"/>
              <a:t>com Spring </a:t>
            </a:r>
            <a:r>
              <a:rPr lang="pt-BR" sz="2400" dirty="0" err="1"/>
              <a:t>Cloud</a:t>
            </a:r>
            <a:endParaRPr lang="pt-BR" sz="2400" dirty="0"/>
          </a:p>
          <a:p>
            <a:r>
              <a:rPr lang="pt-BR" sz="2400" dirty="0"/>
              <a:t>API Gateway com Spring </a:t>
            </a:r>
            <a:r>
              <a:rPr lang="pt-BR" sz="2400" dirty="0" err="1"/>
              <a:t>Cloud</a:t>
            </a:r>
            <a:r>
              <a:rPr lang="pt-BR" sz="2400" dirty="0"/>
              <a:t> Gateway</a:t>
            </a:r>
          </a:p>
          <a:p>
            <a:r>
              <a:rPr lang="pt-BR" sz="2400" dirty="0" err="1"/>
              <a:t>Circuit</a:t>
            </a:r>
            <a:r>
              <a:rPr lang="pt-BR" sz="2400" dirty="0"/>
              <a:t> </a:t>
            </a:r>
            <a:r>
              <a:rPr lang="pt-BR" sz="2400" dirty="0" err="1"/>
              <a:t>Breakers</a:t>
            </a:r>
            <a:r>
              <a:rPr lang="pt-BR" sz="2400" dirty="0"/>
              <a:t> com </a:t>
            </a:r>
            <a:r>
              <a:rPr lang="pt-BR" sz="2400" dirty="0" smtClean="0"/>
              <a:t>Resilience4j</a:t>
            </a:r>
          </a:p>
          <a:p>
            <a:pPr marL="0" indent="0">
              <a:buNone/>
            </a:pPr>
            <a:r>
              <a:rPr lang="pt-BR" sz="2400" b="1" dirty="0" smtClean="0"/>
              <a:t>► 3</a:t>
            </a:r>
            <a:r>
              <a:rPr lang="pt-BR" sz="2400" b="1" dirty="0"/>
              <a:t>. Explore mensageria e eventos</a:t>
            </a:r>
          </a:p>
          <a:p>
            <a:r>
              <a:rPr lang="pt-BR" sz="2400" dirty="0" err="1"/>
              <a:t>RabbitMQ</a:t>
            </a:r>
            <a:r>
              <a:rPr lang="pt-BR" sz="2400" dirty="0"/>
              <a:t> / Kafka</a:t>
            </a:r>
          </a:p>
          <a:p>
            <a:r>
              <a:rPr lang="pt-BR" sz="2400" dirty="0" err="1"/>
              <a:t>Event-driven</a:t>
            </a:r>
            <a:r>
              <a:rPr lang="pt-BR" sz="2400" dirty="0"/>
              <a:t> </a:t>
            </a:r>
            <a:r>
              <a:rPr lang="pt-BR" sz="2400" dirty="0" err="1"/>
              <a:t>architecture</a:t>
            </a:r>
            <a:endParaRPr lang="pt-BR" sz="2400" dirty="0"/>
          </a:p>
          <a:p>
            <a:r>
              <a:rPr lang="pt-BR" sz="2400" dirty="0"/>
              <a:t>Sagas e orquestração de fluxos </a:t>
            </a:r>
            <a:r>
              <a:rPr lang="pt-BR" sz="2400" dirty="0" smtClean="0"/>
              <a:t>distribuídos</a:t>
            </a:r>
          </a:p>
          <a:p>
            <a:pPr marL="0" indent="0">
              <a:buNone/>
            </a:pPr>
            <a:r>
              <a:rPr lang="pt-BR" sz="2400" b="1" dirty="0" smtClean="0"/>
              <a:t>► </a:t>
            </a:r>
            <a:r>
              <a:rPr lang="pt-BR" sz="2400" b="1" dirty="0" smtClean="0"/>
              <a:t>4</a:t>
            </a:r>
            <a:r>
              <a:rPr lang="pt-BR" sz="2400" b="1" dirty="0"/>
              <a:t>. Banco de dados avançado</a:t>
            </a:r>
          </a:p>
          <a:p>
            <a:r>
              <a:rPr lang="pt-BR" sz="2400" dirty="0" err="1"/>
              <a:t>Flyway</a:t>
            </a:r>
            <a:r>
              <a:rPr lang="pt-BR" sz="2400" dirty="0"/>
              <a:t> ou </a:t>
            </a:r>
            <a:r>
              <a:rPr lang="pt-BR" sz="2400" dirty="0" err="1"/>
              <a:t>Liquibase</a:t>
            </a:r>
            <a:r>
              <a:rPr lang="pt-BR" sz="2400" dirty="0"/>
              <a:t> para versionamento</a:t>
            </a:r>
          </a:p>
          <a:p>
            <a:r>
              <a:rPr lang="pt-BR" sz="2400" dirty="0"/>
              <a:t>Cache com Redis</a:t>
            </a:r>
          </a:p>
          <a:p>
            <a:r>
              <a:rPr lang="pt-BR" sz="2400" dirty="0" err="1"/>
              <a:t>Elasticsearch</a:t>
            </a:r>
            <a:r>
              <a:rPr lang="pt-BR" sz="2400" dirty="0"/>
              <a:t> para busca </a:t>
            </a:r>
            <a:r>
              <a:rPr lang="pt-BR" sz="2400" dirty="0" err="1"/>
              <a:t>full-text</a:t>
            </a: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De </a:t>
            </a:r>
            <a:r>
              <a:rPr lang="pt-BR" sz="3200" dirty="0" err="1"/>
              <a:t>P</a:t>
            </a:r>
            <a:r>
              <a:rPr lang="pt-BR" sz="3200" dirty="0" err="1" smtClean="0"/>
              <a:t>adawan</a:t>
            </a:r>
            <a:r>
              <a:rPr lang="pt-BR" sz="3200" dirty="0" smtClean="0"/>
              <a:t> a Mestre </a:t>
            </a:r>
            <a:r>
              <a:rPr lang="pt-BR" sz="3200" dirty="0" err="1" smtClean="0"/>
              <a:t>Jedi</a:t>
            </a:r>
            <a:r>
              <a:rPr lang="pt-BR" sz="3200" dirty="0" smtClean="0"/>
              <a:t>: </a:t>
            </a:r>
            <a:r>
              <a:rPr lang="pt-BR" sz="3200" dirty="0"/>
              <a:t>A estrada para o domínio do ecossistema Spring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5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Leo\Downloads\O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10009112" cy="131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5320680"/>
            <a:ext cx="9601200" cy="2520280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AGRADECIMENTO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975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74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seu primeiro projeto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568952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A </a:t>
            </a:r>
            <a:r>
              <a:rPr lang="pt-BR" sz="2400" dirty="0"/>
              <a:t>maneira mais rápida de começar um projeto é pelo Spring </a:t>
            </a:r>
            <a:r>
              <a:rPr lang="pt-BR" sz="2400" dirty="0" err="1"/>
              <a:t>Initializr</a:t>
            </a:r>
            <a:r>
              <a:rPr lang="pt-BR" sz="2400" dirty="0"/>
              <a:t>:</a:t>
            </a:r>
          </a:p>
          <a:p>
            <a:r>
              <a:rPr lang="pt-BR" sz="2400" dirty="0"/>
              <a:t>Selecione:</a:t>
            </a:r>
          </a:p>
          <a:p>
            <a:pPr lvl="1"/>
            <a:r>
              <a:rPr lang="pt-BR" sz="2400" dirty="0"/>
              <a:t>Projeto: </a:t>
            </a:r>
            <a:r>
              <a:rPr lang="pt-BR" sz="2400" dirty="0" err="1"/>
              <a:t>Maven</a:t>
            </a:r>
            <a:endParaRPr lang="pt-BR" sz="2400" dirty="0"/>
          </a:p>
          <a:p>
            <a:pPr lvl="1"/>
            <a:r>
              <a:rPr lang="pt-BR" sz="2400" dirty="0"/>
              <a:t>Linguagem: Java</a:t>
            </a:r>
          </a:p>
          <a:p>
            <a:pPr lvl="1"/>
            <a:r>
              <a:rPr lang="pt-BR" sz="2400" dirty="0"/>
              <a:t>Dependências: Spring Web</a:t>
            </a:r>
          </a:p>
          <a:p>
            <a:r>
              <a:rPr lang="pt-BR" sz="2400" dirty="0"/>
              <a:t>Clique em </a:t>
            </a:r>
            <a:r>
              <a:rPr lang="pt-BR" sz="2400" b="1" dirty="0" err="1" smtClean="0"/>
              <a:t>Generate</a:t>
            </a:r>
            <a:r>
              <a:rPr lang="pt-BR" sz="2400" dirty="0" smtClean="0"/>
              <a:t> </a:t>
            </a:r>
            <a:r>
              <a:rPr lang="pt-BR" sz="2400" dirty="0"/>
              <a:t>e importe o projeto no seu IDE</a:t>
            </a:r>
          </a:p>
          <a:p>
            <a:r>
              <a:rPr lang="pt-BR" sz="2400" dirty="0"/>
              <a:t>O arquivo principal do projeto vem assim: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Preparando seu ambiente com Spring </a:t>
            </a:r>
            <a:r>
              <a:rPr lang="pt-BR" sz="3200" dirty="0" err="1"/>
              <a:t>Initializr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3075" name="Picture 3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7192888"/>
            <a:ext cx="8712967" cy="41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350" y="568152"/>
            <a:ext cx="9153850" cy="84758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OBRIGADO POR LER ATÉ AQUI!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6104" y="2944416"/>
            <a:ext cx="4464496" cy="63367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Este E-book foi gerado por IA (</a:t>
            </a:r>
            <a:r>
              <a:rPr lang="pt-BR" sz="2400" dirty="0" err="1" smtClean="0"/>
              <a:t>ChatGPT</a:t>
            </a:r>
            <a:r>
              <a:rPr lang="pt-BR" sz="2400" dirty="0" smtClean="0"/>
              <a:t>) e diagramado por um humano (eu mesmo, Léo Matias). O passo a passo se encontra no </a:t>
            </a:r>
            <a:r>
              <a:rPr lang="pt-BR" sz="2400" dirty="0" err="1" smtClean="0"/>
              <a:t>Github</a:t>
            </a:r>
            <a:r>
              <a:rPr lang="pt-BR" sz="2400" dirty="0" smtClean="0"/>
              <a:t> do professor da DIO.</a:t>
            </a:r>
            <a:r>
              <a:rPr lang="pt-BR" sz="2400" dirty="0"/>
              <a:t> O link para meu </a:t>
            </a:r>
            <a:r>
              <a:rPr lang="pt-BR" sz="2400" dirty="0" err="1"/>
              <a:t>Github</a:t>
            </a:r>
            <a:r>
              <a:rPr lang="pt-BR" sz="2400" dirty="0"/>
              <a:t> pessoal também se encontrará </a:t>
            </a:r>
            <a:r>
              <a:rPr lang="pt-BR" sz="2400" dirty="0" err="1" smtClean="0"/>
              <a:t>linkado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 smtClean="0"/>
              <a:t>Esse conteúdo foi gerado com fins didáticos de construção, não foi realizado uma validação cuidadosa humana no conteúdo  e pode conter erros gerados por uma IA. Espero que tenham gostado, até mais!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0120" y="1520717"/>
            <a:ext cx="912108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>
                <a:latin typeface="+mj-lt"/>
              </a:rPr>
              <a:t>E chega ao fim a nossa jornada estelar...</a:t>
            </a:r>
            <a:endParaRPr lang="pt-BR" sz="3200" dirty="0">
              <a:latin typeface="+mj-lt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50</a:t>
            </a:fld>
            <a:endParaRPr lang="pt-BR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199" y="3410570"/>
            <a:ext cx="4615853" cy="46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80120" y="9425136"/>
            <a:ext cx="864096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github.com/felipeAguiarCode/prompts-recipe-to-create-a-ebook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https://github.com/leomatiazzz</a:t>
            </a:r>
            <a:endParaRPr lang="en-US" dirty="0" smtClean="0"/>
          </a:p>
        </p:txBody>
      </p:sp>
      <p:pic>
        <p:nvPicPr>
          <p:cNvPr id="11266" name="Picture 2" descr="C:\Users\Leo\Downloads\252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22" y="8777064"/>
            <a:ext cx="110415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Estrutura básica e boas práticas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 estrutura recomendada é baseada em camadas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/>
              <a:t>Funções</a:t>
            </a:r>
            <a:r>
              <a:rPr lang="pt-BR" sz="2400" b="1" dirty="0"/>
              <a:t>:</a:t>
            </a:r>
            <a:endParaRPr lang="pt-BR" sz="2400" dirty="0"/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pt-BR" sz="2400" dirty="0"/>
              <a:t>: lida com requisições HTTP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pt-BR" sz="2400" dirty="0"/>
              <a:t>: regras de negócio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</a:t>
            </a:r>
            <a:r>
              <a:rPr lang="pt-BR" sz="2400" dirty="0"/>
              <a:t>: acesso ao banco de dados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pt-BR" sz="2400" dirty="0"/>
              <a:t>: entidades e </a:t>
            </a:r>
            <a:r>
              <a:rPr lang="pt-BR" sz="2400" dirty="0" err="1" smtClean="0"/>
              <a:t>DTOs</a:t>
            </a:r>
            <a:r>
              <a:rPr lang="pt-BR" sz="2400" dirty="0" smtClean="0"/>
              <a:t> (objetos </a:t>
            </a:r>
            <a:r>
              <a:rPr lang="pt-BR" sz="2400" dirty="0"/>
              <a:t>de transferência de </a:t>
            </a:r>
            <a:r>
              <a:rPr lang="pt-BR" sz="2400" dirty="0" smtClean="0"/>
              <a:t>dados)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/>
              <a:t>Organizar bem facilita a manutenção e testes.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Separando responsabilidades desde o início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192" y="3836458"/>
            <a:ext cx="7416824" cy="332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5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suas primeiras rotas REST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criar um </a:t>
            </a:r>
            <a:r>
              <a:rPr lang="pt-BR" sz="2400" dirty="0" err="1"/>
              <a:t>endpoint</a:t>
            </a:r>
            <a:r>
              <a:rPr lang="pt-BR" sz="2400" dirty="0"/>
              <a:t>, usamos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RestController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 mapeamos </a:t>
            </a:r>
            <a:r>
              <a:rPr lang="pt-BR" sz="2400" dirty="0" err="1"/>
              <a:t>URLs</a:t>
            </a:r>
            <a:r>
              <a:rPr lang="pt-BR" sz="2400" dirty="0"/>
              <a:t> com </a:t>
            </a:r>
            <a:r>
              <a:rPr lang="pt-B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GetMapping</a:t>
            </a:r>
            <a:r>
              <a:rPr lang="pt-BR" sz="2400" dirty="0"/>
              <a:t>,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PostMapping</a:t>
            </a:r>
            <a:r>
              <a:rPr lang="pt-BR" sz="2400" dirty="0"/>
              <a:t>, etc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Agora, ao acessar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http://localhost:8080/api/ola</a:t>
            </a:r>
            <a:r>
              <a:rPr lang="pt-BR" sz="2400" dirty="0"/>
              <a:t>, o navegador exibe "Olá, mundo!".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Fazendo sua aplicação responder à web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7</a:t>
            </a:fld>
            <a:endParaRPr lang="pt-BR"/>
          </a:p>
        </p:txBody>
      </p:sp>
      <p:pic>
        <p:nvPicPr>
          <p:cNvPr id="5122" name="Picture 2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3952529"/>
            <a:ext cx="86409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>
                <a:latin typeface="Impact" pitchFamily="34" charset="0"/>
              </a:rPr>
              <a:t>E</a:t>
            </a:r>
            <a:r>
              <a:rPr lang="pt-BR" sz="4400" dirty="0" smtClean="0">
                <a:latin typeface="Impact" pitchFamily="34" charset="0"/>
              </a:rPr>
              <a:t>ntendendo a injeção de dependência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Spring Boot gerencia objetos para você. Basta anotar uma classe com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@Service </a:t>
            </a:r>
            <a:r>
              <a:rPr lang="pt-BR" sz="2400" dirty="0"/>
              <a:t>ou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  <a:r>
              <a:rPr lang="pt-BR" sz="2400" dirty="0"/>
              <a:t>, e usá-la com 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Autowired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Automatizando o uso de componentes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8</a:t>
            </a:fld>
            <a:endParaRPr lang="pt-BR"/>
          </a:p>
        </p:txBody>
      </p:sp>
      <p:pic>
        <p:nvPicPr>
          <p:cNvPr id="1026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2" y="7624936"/>
            <a:ext cx="7200799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3" y="3880521"/>
            <a:ext cx="72008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com </a:t>
            </a:r>
            <a:r>
              <a:rPr lang="pt-BR" sz="4400" dirty="0" err="1" smtClean="0">
                <a:latin typeface="Impact" pitchFamily="34" charset="0"/>
              </a:rPr>
              <a:t>properties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usa o arquivo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application.properties</a:t>
            </a:r>
            <a:r>
              <a:rPr lang="pt-BR" sz="2400" dirty="0"/>
              <a:t> para configurar o </a:t>
            </a:r>
            <a:r>
              <a:rPr lang="pt-BR" sz="2400" dirty="0" err="1"/>
              <a:t>app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pode:</a:t>
            </a:r>
          </a:p>
          <a:p>
            <a:r>
              <a:rPr lang="pt-BR" sz="2400" dirty="0"/>
              <a:t>Alterar a porta do servidor</a:t>
            </a:r>
          </a:p>
          <a:p>
            <a:r>
              <a:rPr lang="pt-BR" sz="2400" dirty="0"/>
              <a:t>Configurar acesso ao banco</a:t>
            </a:r>
          </a:p>
          <a:p>
            <a:r>
              <a:rPr lang="pt-BR" sz="2400" dirty="0"/>
              <a:t>Definir perfis (</a:t>
            </a:r>
            <a:r>
              <a:rPr lang="pt-BR" sz="2400" dirty="0" err="1"/>
              <a:t>dev</a:t>
            </a:r>
            <a:r>
              <a:rPr lang="pt-BR" sz="2400" dirty="0"/>
              <a:t>, </a:t>
            </a:r>
            <a:r>
              <a:rPr lang="pt-BR" sz="2400" dirty="0" err="1"/>
              <a:t>prod</a:t>
            </a:r>
            <a:r>
              <a:rPr lang="pt-BR" sz="2400" dirty="0"/>
              <a:t>, etc.)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Centralizando configurações do projeto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</a:t>
            </a:r>
            <a:r>
              <a:rPr lang="pt-BR" sz="2400" dirty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9</a:t>
            </a:fld>
            <a:endParaRPr lang="pt-BR"/>
          </a:p>
        </p:txBody>
      </p:sp>
      <p:pic>
        <p:nvPicPr>
          <p:cNvPr id="2051" name="Picture 3" descr="C:\Users\Leo\Downloads\proper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08" y="3808512"/>
            <a:ext cx="705678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2802</Words>
  <Application>Microsoft Office PowerPoint</Application>
  <PresentationFormat>Papel A3 (297x420 mm)</PresentationFormat>
  <Paragraphs>935</Paragraphs>
  <Slides>50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Tema do Office</vt:lpstr>
      <vt:lpstr>Apresentação do PowerPoint</vt:lpstr>
      <vt:lpstr>Introdução – A Nova Aliança Spring </vt:lpstr>
      <vt:lpstr> Fundamentos Iniciais v</vt:lpstr>
      <vt:lpstr>O que é Spring Boot e por que usar </vt:lpstr>
      <vt:lpstr>Criando seu primeiro projeto </vt:lpstr>
      <vt:lpstr>Estrutura básica e boas práticas </vt:lpstr>
      <vt:lpstr>Criando suas primeiras rotas REST </vt:lpstr>
      <vt:lpstr>Entendendo a injeção de dependência </vt:lpstr>
      <vt:lpstr>Configurando o app com properties </vt:lpstr>
      <vt:lpstr>Usando DevTools para atualização </vt:lpstr>
      <vt:lpstr>Empacotando e executando com .jar </vt:lpstr>
      <vt:lpstr> Persistência De Dados com  Spring Data JPA v</vt:lpstr>
      <vt:lpstr>Conectando a um banco de dados </vt:lpstr>
      <vt:lpstr>Criando entidades com @Entity e @Id </vt:lpstr>
      <vt:lpstr>Salvando e consultando dados </vt:lpstr>
      <vt:lpstr>Usando relacionamentos </vt:lpstr>
      <vt:lpstr>Paginação e ordenação com Pageable </vt:lpstr>
      <vt:lpstr>Paginação e ordenação com Pageable </vt:lpstr>
      <vt:lpstr> APIs Reais e Boas Práticas v</vt:lpstr>
      <vt:lpstr>Separando entidades de DTOs </vt:lpstr>
      <vt:lpstr>Validando dados com Bean Validation </vt:lpstr>
      <vt:lpstr>Tratando erros com @ControllerAdvice </vt:lpstr>
      <vt:lpstr>Documentando sua API  </vt:lpstr>
      <vt:lpstr> Segurança com Spring Security v</vt:lpstr>
      <vt:lpstr>Sobre a autenticação e autorização </vt:lpstr>
      <vt:lpstr>Protegendo rotas com roules </vt:lpstr>
      <vt:lpstr>JWT: Autenticação com tokens </vt:lpstr>
      <vt:lpstr>Segurança extra: CORS e CSRF </vt:lpstr>
      <vt:lpstr> Testes  e Qualidade de Código v</vt:lpstr>
      <vt:lpstr>Testes unitários com JUnit e Mockito </vt:lpstr>
      <vt:lpstr>Testes unitários com JUnit e Mockito </vt:lpstr>
      <vt:lpstr>Testando controllers </vt:lpstr>
      <vt:lpstr>Testando controllers </vt:lpstr>
      <vt:lpstr>Teste de repositórios em memória </vt:lpstr>
      <vt:lpstr>Teste de repositórios em memória </vt:lpstr>
      <vt:lpstr> Deploy e Produção v</vt:lpstr>
      <vt:lpstr>Preparando o app para produção </vt:lpstr>
      <vt:lpstr>Configurando perfis de ambiente </vt:lpstr>
      <vt:lpstr>Configurando perfis de ambiente </vt:lpstr>
      <vt:lpstr>Monitoramento com o Actuator </vt:lpstr>
      <vt:lpstr>Monitoramento com o Actuator </vt:lpstr>
      <vt:lpstr>Containerizando o app com o Docker </vt:lpstr>
      <vt:lpstr>Deploy na nuvem </vt:lpstr>
      <vt:lpstr>Deploy na nuvem </vt:lpstr>
      <vt:lpstr> Apêndices e  Extras v</vt:lpstr>
      <vt:lpstr>Boas práticas em aplicações </vt:lpstr>
      <vt:lpstr>Ferramentas úteis para o dia a dia </vt:lpstr>
      <vt:lpstr>Próximos passos para a glória </vt:lpstr>
      <vt:lpstr> AGRADECIMENTO v</vt:lpstr>
      <vt:lpstr>OBRIGADO POR LER ATÉ AQUI!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padawan a jedi: dominando a arte do Spring</dc:title>
  <dc:creator>Léo Matias Araújo</dc:creator>
  <cp:keywords>Spring Boot</cp:keywords>
  <cp:lastModifiedBy>Leo</cp:lastModifiedBy>
  <cp:revision>63</cp:revision>
  <dcterms:created xsi:type="dcterms:W3CDTF">2025-07-22T00:59:18Z</dcterms:created>
  <dcterms:modified xsi:type="dcterms:W3CDTF">2025-07-27T05:18:23Z</dcterms:modified>
</cp:coreProperties>
</file>